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524" r:id="rId2"/>
    <p:sldId id="523" r:id="rId3"/>
    <p:sldId id="505" r:id="rId4"/>
    <p:sldId id="521" r:id="rId5"/>
    <p:sldId id="506" r:id="rId6"/>
    <p:sldId id="515" r:id="rId7"/>
    <p:sldId id="509" r:id="rId8"/>
    <p:sldId id="517" r:id="rId9"/>
    <p:sldId id="510" r:id="rId10"/>
    <p:sldId id="514" r:id="rId11"/>
    <p:sldId id="516" r:id="rId12"/>
    <p:sldId id="522" r:id="rId13"/>
    <p:sldId id="520" r:id="rId14"/>
    <p:sldId id="511" r:id="rId15"/>
    <p:sldId id="525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299" autoAdjust="0"/>
  </p:normalViewPr>
  <p:slideViewPr>
    <p:cSldViewPr snapToGrid="0" snapToObjects="1">
      <p:cViewPr varScale="1">
        <p:scale>
          <a:sx n="72" d="100"/>
          <a:sy n="72" d="100"/>
        </p:scale>
        <p:origin x="-71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F6A04-4F5B-4F88-9520-6ACE1F1AAEA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62D9E-45AC-4645-B758-5918B06BF593}">
      <dgm:prSet custT="1"/>
      <dgm:spPr/>
      <dgm:t>
        <a:bodyPr/>
        <a:lstStyle/>
        <a:p>
          <a:pPr rtl="0"/>
          <a:r>
            <a:rPr lang="ru-RU" sz="1400" b="1" dirty="0" err="1" smtClean="0"/>
            <a:t>Киберпреступность</a:t>
          </a:r>
          <a:r>
            <a:rPr lang="ru-RU" sz="1400" b="1" dirty="0" smtClean="0"/>
            <a:t> может определяться как подкатегория компьютерной преступности. Термин подразумевает преступления, совершенные с использованием сети Интернет или иной компьютерной сети, как компонента преступления. Компьютеры или сети могут быть задействованы в совершении преступлений следующими способами</a:t>
          </a:r>
          <a:r>
            <a:rPr lang="ru-RU" sz="1200" dirty="0" smtClean="0"/>
            <a:t>:</a:t>
          </a:r>
          <a:endParaRPr lang="ru-RU" sz="1200" dirty="0"/>
        </a:p>
      </dgm:t>
    </dgm:pt>
    <dgm:pt modelId="{0DEFA7FD-B01F-4FC8-B136-22BBA110EED2}" type="parTrans" cxnId="{CA1260B3-5AC5-411E-953F-02F5BA8740E7}">
      <dgm:prSet/>
      <dgm:spPr/>
      <dgm:t>
        <a:bodyPr/>
        <a:lstStyle/>
        <a:p>
          <a:endParaRPr lang="ru-RU"/>
        </a:p>
      </dgm:t>
    </dgm:pt>
    <dgm:pt modelId="{704C10CC-7498-4AEA-A627-733681A8DA81}" type="sibTrans" cxnId="{CA1260B3-5AC5-411E-953F-02F5BA8740E7}">
      <dgm:prSet/>
      <dgm:spPr/>
      <dgm:t>
        <a:bodyPr/>
        <a:lstStyle/>
        <a:p>
          <a:endParaRPr lang="ru-RU"/>
        </a:p>
      </dgm:t>
    </dgm:pt>
    <dgm:pt modelId="{225D051F-4DE3-4199-BFDB-791D95F298AB}">
      <dgm:prSet/>
      <dgm:spPr/>
      <dgm:t>
        <a:bodyPr/>
        <a:lstStyle/>
        <a:p>
          <a:pPr rtl="0"/>
          <a:r>
            <a:rPr lang="ru-RU" b="1" smtClean="0"/>
            <a:t>Компьютер или сеть могут быть инструментом преступления (использоваться для совершения преступления).</a:t>
          </a:r>
          <a:endParaRPr lang="ru-RU"/>
        </a:p>
      </dgm:t>
    </dgm:pt>
    <dgm:pt modelId="{991C5B6D-5FD9-4667-9522-F850962CB6E4}" type="parTrans" cxnId="{6C842130-6FB7-4BC1-9C03-70D8ABDEDDA3}">
      <dgm:prSet/>
      <dgm:spPr/>
      <dgm:t>
        <a:bodyPr/>
        <a:lstStyle/>
        <a:p>
          <a:endParaRPr lang="ru-RU"/>
        </a:p>
      </dgm:t>
    </dgm:pt>
    <dgm:pt modelId="{5F246F61-A93C-46D8-9B1C-46500DDE69F1}" type="sibTrans" cxnId="{6C842130-6FB7-4BC1-9C03-70D8ABDEDDA3}">
      <dgm:prSet/>
      <dgm:spPr/>
      <dgm:t>
        <a:bodyPr/>
        <a:lstStyle/>
        <a:p>
          <a:endParaRPr lang="ru-RU"/>
        </a:p>
      </dgm:t>
    </dgm:pt>
    <dgm:pt modelId="{EC393930-574E-4010-8EA0-09F4A9A98A6E}">
      <dgm:prSet/>
      <dgm:spPr/>
      <dgm:t>
        <a:bodyPr/>
        <a:lstStyle/>
        <a:p>
          <a:pPr rtl="0"/>
          <a:r>
            <a:rPr lang="ru-RU" b="1" smtClean="0"/>
            <a:t>Компьютер или сеть могут быть целью преступления (“жертвой”).</a:t>
          </a:r>
          <a:endParaRPr lang="ru-RU"/>
        </a:p>
      </dgm:t>
    </dgm:pt>
    <dgm:pt modelId="{73AA89A0-5615-4325-97EE-36C8D1CEB69E}" type="parTrans" cxnId="{BC04B5B2-F52F-4BE6-9F17-AF6101474D32}">
      <dgm:prSet/>
      <dgm:spPr/>
      <dgm:t>
        <a:bodyPr/>
        <a:lstStyle/>
        <a:p>
          <a:endParaRPr lang="ru-RU"/>
        </a:p>
      </dgm:t>
    </dgm:pt>
    <dgm:pt modelId="{DE678DC7-C3D6-4A93-8F27-59FE907972FD}" type="sibTrans" cxnId="{BC04B5B2-F52F-4BE6-9F17-AF6101474D32}">
      <dgm:prSet/>
      <dgm:spPr/>
      <dgm:t>
        <a:bodyPr/>
        <a:lstStyle/>
        <a:p>
          <a:endParaRPr lang="ru-RU"/>
        </a:p>
      </dgm:t>
    </dgm:pt>
    <dgm:pt modelId="{B360A41D-CF57-46A9-A8FC-601BE20A1C7C}">
      <dgm:prSet custT="1"/>
      <dgm:spPr/>
      <dgm:t>
        <a:bodyPr/>
        <a:lstStyle/>
        <a:p>
          <a:pPr rtl="0"/>
          <a:r>
            <a:rPr lang="ru-RU" sz="1400" b="1" dirty="0" smtClean="0"/>
            <a:t>Компьютер или сеть могут быть использованы для достижения дополнительных целей, которые связанны с преступлением (например, ведение регистрации незаконной продажи наркотиков</a:t>
          </a:r>
          <a:r>
            <a:rPr lang="ru-RU" sz="1100" b="1" dirty="0" smtClean="0"/>
            <a:t>).</a:t>
          </a:r>
          <a:endParaRPr lang="ru-RU" sz="1100" dirty="0"/>
        </a:p>
      </dgm:t>
    </dgm:pt>
    <dgm:pt modelId="{988AC885-8C17-428A-8326-E4292F8DE557}" type="parTrans" cxnId="{D2EDCD20-AE6D-4945-8075-BCCD7AC70C6E}">
      <dgm:prSet/>
      <dgm:spPr/>
      <dgm:t>
        <a:bodyPr/>
        <a:lstStyle/>
        <a:p>
          <a:endParaRPr lang="ru-RU"/>
        </a:p>
      </dgm:t>
    </dgm:pt>
    <dgm:pt modelId="{B45A5C51-9700-4AE5-9D0E-71B3823CF0D4}" type="sibTrans" cxnId="{D2EDCD20-AE6D-4945-8075-BCCD7AC70C6E}">
      <dgm:prSet/>
      <dgm:spPr/>
      <dgm:t>
        <a:bodyPr/>
        <a:lstStyle/>
        <a:p>
          <a:endParaRPr lang="ru-RU"/>
        </a:p>
      </dgm:t>
    </dgm:pt>
    <dgm:pt modelId="{B233BA9E-004C-482E-A60C-CF7F1772E3CA}" type="pres">
      <dgm:prSet presAssocID="{47BF6A04-4F5B-4F88-9520-6ACE1F1AAEA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8CE87-6967-4470-86C9-C3A7DA95FA46}" type="pres">
      <dgm:prSet presAssocID="{CF662D9E-45AC-4645-B758-5918B06BF593}" presName="composite" presStyleCnt="0"/>
      <dgm:spPr/>
    </dgm:pt>
    <dgm:pt modelId="{4B6E7560-1F47-4BC9-9870-385D09394CE8}" type="pres">
      <dgm:prSet presAssocID="{CF662D9E-45AC-4645-B758-5918B06BF593}" presName="imgShp" presStyleLbl="fgImgPlace1" presStyleIdx="0" presStyleCnt="4" custLinFactX="100000" custLinFactY="51415" custLinFactNeighborX="110957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3AB72A-3DFF-4CEB-BD9D-E520AA3AFBD7}" type="pres">
      <dgm:prSet presAssocID="{CF662D9E-45AC-4645-B758-5918B06BF593}" presName="txShp" presStyleLbl="node1" presStyleIdx="0" presStyleCnt="4" custScaleX="132904" custScaleY="14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18601-D33A-4008-ACEF-30083E2B73BC}" type="pres">
      <dgm:prSet presAssocID="{704C10CC-7498-4AEA-A627-733681A8DA81}" presName="spacing" presStyleCnt="0"/>
      <dgm:spPr/>
    </dgm:pt>
    <dgm:pt modelId="{7A82528E-6C21-4592-94B9-A659C3385C6F}" type="pres">
      <dgm:prSet presAssocID="{225D051F-4DE3-4199-BFDB-791D95F298AB}" presName="composite" presStyleCnt="0"/>
      <dgm:spPr/>
    </dgm:pt>
    <dgm:pt modelId="{E385BCD3-EA66-4345-9790-0A20CCBEAE86}" type="pres">
      <dgm:prSet presAssocID="{225D051F-4DE3-4199-BFDB-791D95F298AB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129DD8-A6C8-4E05-9762-22F6C9451A58}" type="pres">
      <dgm:prSet presAssocID="{225D051F-4DE3-4199-BFDB-791D95F298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C48A8-73E0-4CBC-BBED-0D066270769F}" type="pres">
      <dgm:prSet presAssocID="{5F246F61-A93C-46D8-9B1C-46500DDE69F1}" presName="spacing" presStyleCnt="0"/>
      <dgm:spPr/>
    </dgm:pt>
    <dgm:pt modelId="{8A9BFC1F-EC98-4276-AE98-8087708E764C}" type="pres">
      <dgm:prSet presAssocID="{EC393930-574E-4010-8EA0-09F4A9A98A6E}" presName="composite" presStyleCnt="0"/>
      <dgm:spPr/>
    </dgm:pt>
    <dgm:pt modelId="{5CFF36CF-E269-426C-B37C-1829BC12C748}" type="pres">
      <dgm:prSet presAssocID="{EC393930-574E-4010-8EA0-09F4A9A98A6E}" presName="imgShp" presStyleLbl="fgImgPlace1" presStyleIdx="2" presStyleCnt="4" custLinFactNeighborX="-3636" custLinFactNeighborY="-17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01B855-6FE6-4F28-B5A7-A9AEA2839A31}" type="pres">
      <dgm:prSet presAssocID="{EC393930-574E-4010-8EA0-09F4A9A98A6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3EA00-9FE2-4AA2-9A77-0E76A5C53E55}" type="pres">
      <dgm:prSet presAssocID="{DE678DC7-C3D6-4A93-8F27-59FE907972FD}" presName="spacing" presStyleCnt="0"/>
      <dgm:spPr/>
    </dgm:pt>
    <dgm:pt modelId="{86E31A5C-52FE-4047-BA9F-07BB1F02CB70}" type="pres">
      <dgm:prSet presAssocID="{B360A41D-CF57-46A9-A8FC-601BE20A1C7C}" presName="composite" presStyleCnt="0"/>
      <dgm:spPr/>
    </dgm:pt>
    <dgm:pt modelId="{FC5EE6F7-78A8-4E8E-9492-BF70593F99C2}" type="pres">
      <dgm:prSet presAssocID="{B360A41D-CF57-46A9-A8FC-601BE20A1C7C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834BD6E-7220-4F91-8CAC-7092AAB5E6FF}" type="pres">
      <dgm:prSet presAssocID="{B360A41D-CF57-46A9-A8FC-601BE20A1C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F1E61-F260-40BB-8500-36C6072BE878}" type="presOf" srcId="{CF662D9E-45AC-4645-B758-5918B06BF593}" destId="{523AB72A-3DFF-4CEB-BD9D-E520AA3AFBD7}" srcOrd="0" destOrd="0" presId="urn:microsoft.com/office/officeart/2005/8/layout/vList3#1"/>
    <dgm:cxn modelId="{D2EDCD20-AE6D-4945-8075-BCCD7AC70C6E}" srcId="{47BF6A04-4F5B-4F88-9520-6ACE1F1AAEA9}" destId="{B360A41D-CF57-46A9-A8FC-601BE20A1C7C}" srcOrd="3" destOrd="0" parTransId="{988AC885-8C17-428A-8326-E4292F8DE557}" sibTransId="{B45A5C51-9700-4AE5-9D0E-71B3823CF0D4}"/>
    <dgm:cxn modelId="{CA1260B3-5AC5-411E-953F-02F5BA8740E7}" srcId="{47BF6A04-4F5B-4F88-9520-6ACE1F1AAEA9}" destId="{CF662D9E-45AC-4645-B758-5918B06BF593}" srcOrd="0" destOrd="0" parTransId="{0DEFA7FD-B01F-4FC8-B136-22BBA110EED2}" sibTransId="{704C10CC-7498-4AEA-A627-733681A8DA81}"/>
    <dgm:cxn modelId="{DF09018C-8F72-4B20-887D-E811B4C5F3AB}" type="presOf" srcId="{B360A41D-CF57-46A9-A8FC-601BE20A1C7C}" destId="{5834BD6E-7220-4F91-8CAC-7092AAB5E6FF}" srcOrd="0" destOrd="0" presId="urn:microsoft.com/office/officeart/2005/8/layout/vList3#1"/>
    <dgm:cxn modelId="{BB62792C-1509-425E-99FD-196C917F830C}" type="presOf" srcId="{EC393930-574E-4010-8EA0-09F4A9A98A6E}" destId="{5901B855-6FE6-4F28-B5A7-A9AEA2839A31}" srcOrd="0" destOrd="0" presId="urn:microsoft.com/office/officeart/2005/8/layout/vList3#1"/>
    <dgm:cxn modelId="{BC04B5B2-F52F-4BE6-9F17-AF6101474D32}" srcId="{47BF6A04-4F5B-4F88-9520-6ACE1F1AAEA9}" destId="{EC393930-574E-4010-8EA0-09F4A9A98A6E}" srcOrd="2" destOrd="0" parTransId="{73AA89A0-5615-4325-97EE-36C8D1CEB69E}" sibTransId="{DE678DC7-C3D6-4A93-8F27-59FE907972FD}"/>
    <dgm:cxn modelId="{1A194144-3289-45E5-8BBC-7BFF95B3D9BE}" type="presOf" srcId="{47BF6A04-4F5B-4F88-9520-6ACE1F1AAEA9}" destId="{B233BA9E-004C-482E-A60C-CF7F1772E3CA}" srcOrd="0" destOrd="0" presId="urn:microsoft.com/office/officeart/2005/8/layout/vList3#1"/>
    <dgm:cxn modelId="{6C842130-6FB7-4BC1-9C03-70D8ABDEDDA3}" srcId="{47BF6A04-4F5B-4F88-9520-6ACE1F1AAEA9}" destId="{225D051F-4DE3-4199-BFDB-791D95F298AB}" srcOrd="1" destOrd="0" parTransId="{991C5B6D-5FD9-4667-9522-F850962CB6E4}" sibTransId="{5F246F61-A93C-46D8-9B1C-46500DDE69F1}"/>
    <dgm:cxn modelId="{C275C669-5A2E-46DE-B042-591979E967A8}" type="presOf" srcId="{225D051F-4DE3-4199-BFDB-791D95F298AB}" destId="{83129DD8-A6C8-4E05-9762-22F6C9451A58}" srcOrd="0" destOrd="0" presId="urn:microsoft.com/office/officeart/2005/8/layout/vList3#1"/>
    <dgm:cxn modelId="{613E0C9C-213F-4BD7-94D3-1EA2E0B375BD}" type="presParOf" srcId="{B233BA9E-004C-482E-A60C-CF7F1772E3CA}" destId="{64C8CE87-6967-4470-86C9-C3A7DA95FA46}" srcOrd="0" destOrd="0" presId="urn:microsoft.com/office/officeart/2005/8/layout/vList3#1"/>
    <dgm:cxn modelId="{D02C8042-AAF0-4891-AFD6-453D750BD81E}" type="presParOf" srcId="{64C8CE87-6967-4470-86C9-C3A7DA95FA46}" destId="{4B6E7560-1F47-4BC9-9870-385D09394CE8}" srcOrd="0" destOrd="0" presId="urn:microsoft.com/office/officeart/2005/8/layout/vList3#1"/>
    <dgm:cxn modelId="{69E4A763-3F8F-4D00-899B-075E5FFDE4AD}" type="presParOf" srcId="{64C8CE87-6967-4470-86C9-C3A7DA95FA46}" destId="{523AB72A-3DFF-4CEB-BD9D-E520AA3AFBD7}" srcOrd="1" destOrd="0" presId="urn:microsoft.com/office/officeart/2005/8/layout/vList3#1"/>
    <dgm:cxn modelId="{508BED91-FC44-4EF2-815F-729338ED5855}" type="presParOf" srcId="{B233BA9E-004C-482E-A60C-CF7F1772E3CA}" destId="{7FC18601-D33A-4008-ACEF-30083E2B73BC}" srcOrd="1" destOrd="0" presId="urn:microsoft.com/office/officeart/2005/8/layout/vList3#1"/>
    <dgm:cxn modelId="{95A2BF54-6471-4460-8989-6958886A05D2}" type="presParOf" srcId="{B233BA9E-004C-482E-A60C-CF7F1772E3CA}" destId="{7A82528E-6C21-4592-94B9-A659C3385C6F}" srcOrd="2" destOrd="0" presId="urn:microsoft.com/office/officeart/2005/8/layout/vList3#1"/>
    <dgm:cxn modelId="{D79E6E62-3D28-4453-9943-A027D44D15E1}" type="presParOf" srcId="{7A82528E-6C21-4592-94B9-A659C3385C6F}" destId="{E385BCD3-EA66-4345-9790-0A20CCBEAE86}" srcOrd="0" destOrd="0" presId="urn:microsoft.com/office/officeart/2005/8/layout/vList3#1"/>
    <dgm:cxn modelId="{407A8183-570F-4C2A-A5BF-05DED295AD3C}" type="presParOf" srcId="{7A82528E-6C21-4592-94B9-A659C3385C6F}" destId="{83129DD8-A6C8-4E05-9762-22F6C9451A58}" srcOrd="1" destOrd="0" presId="urn:microsoft.com/office/officeart/2005/8/layout/vList3#1"/>
    <dgm:cxn modelId="{88704888-AE3F-4588-9BC5-3D7F6C96B1F2}" type="presParOf" srcId="{B233BA9E-004C-482E-A60C-CF7F1772E3CA}" destId="{E06C48A8-73E0-4CBC-BBED-0D066270769F}" srcOrd="3" destOrd="0" presId="urn:microsoft.com/office/officeart/2005/8/layout/vList3#1"/>
    <dgm:cxn modelId="{164201EC-9005-4A80-9068-E5B5DFCD3344}" type="presParOf" srcId="{B233BA9E-004C-482E-A60C-CF7F1772E3CA}" destId="{8A9BFC1F-EC98-4276-AE98-8087708E764C}" srcOrd="4" destOrd="0" presId="urn:microsoft.com/office/officeart/2005/8/layout/vList3#1"/>
    <dgm:cxn modelId="{287EF3C7-9F94-478C-86C8-1B6496B9E64A}" type="presParOf" srcId="{8A9BFC1F-EC98-4276-AE98-8087708E764C}" destId="{5CFF36CF-E269-426C-B37C-1829BC12C748}" srcOrd="0" destOrd="0" presId="urn:microsoft.com/office/officeart/2005/8/layout/vList3#1"/>
    <dgm:cxn modelId="{CB48B294-F482-48CD-9DBD-3E2C22C86B16}" type="presParOf" srcId="{8A9BFC1F-EC98-4276-AE98-8087708E764C}" destId="{5901B855-6FE6-4F28-B5A7-A9AEA2839A31}" srcOrd="1" destOrd="0" presId="urn:microsoft.com/office/officeart/2005/8/layout/vList3#1"/>
    <dgm:cxn modelId="{AE955BB6-F677-484B-B98D-564C2F171E19}" type="presParOf" srcId="{B233BA9E-004C-482E-A60C-CF7F1772E3CA}" destId="{4133EA00-9FE2-4AA2-9A77-0E76A5C53E55}" srcOrd="5" destOrd="0" presId="urn:microsoft.com/office/officeart/2005/8/layout/vList3#1"/>
    <dgm:cxn modelId="{D5C65117-6EB2-4C40-B436-9B0CF66D7410}" type="presParOf" srcId="{B233BA9E-004C-482E-A60C-CF7F1772E3CA}" destId="{86E31A5C-52FE-4047-BA9F-07BB1F02CB70}" srcOrd="6" destOrd="0" presId="urn:microsoft.com/office/officeart/2005/8/layout/vList3#1"/>
    <dgm:cxn modelId="{019CFD97-BC31-460B-8AB5-111886A1202E}" type="presParOf" srcId="{86E31A5C-52FE-4047-BA9F-07BB1F02CB70}" destId="{FC5EE6F7-78A8-4E8E-9492-BF70593F99C2}" srcOrd="0" destOrd="0" presId="urn:microsoft.com/office/officeart/2005/8/layout/vList3#1"/>
    <dgm:cxn modelId="{808A673F-32DF-4541-827F-59F2913AA005}" type="presParOf" srcId="{86E31A5C-52FE-4047-BA9F-07BB1F02CB70}" destId="{5834BD6E-7220-4F91-8CAC-7092AAB5E6F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58217-BD3E-4C06-979B-3F3FB74A54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425314-5DC5-4C18-81FE-871732B98702}">
      <dgm:prSet/>
      <dgm:spPr/>
      <dgm:t>
        <a:bodyPr/>
        <a:lstStyle/>
        <a:p>
          <a:pPr rtl="0"/>
          <a:r>
            <a:rPr lang="ru-RU" smtClean="0"/>
            <a:t>Мошенничество с электронной почтой и интернет-мошенничество</a:t>
          </a:r>
          <a:endParaRPr lang="ru-RU"/>
        </a:p>
      </dgm:t>
    </dgm:pt>
    <dgm:pt modelId="{3A94EDB5-ACD9-4D0B-9677-7DC11623D92F}" type="parTrans" cxnId="{2357DB49-9792-44F9-8E4C-9D9297675CD6}">
      <dgm:prSet/>
      <dgm:spPr/>
      <dgm:t>
        <a:bodyPr/>
        <a:lstStyle/>
        <a:p>
          <a:endParaRPr lang="ru-RU"/>
        </a:p>
      </dgm:t>
    </dgm:pt>
    <dgm:pt modelId="{D67D8525-8B7F-4DB0-9DF7-12F545BA402E}" type="sibTrans" cxnId="{2357DB49-9792-44F9-8E4C-9D9297675CD6}">
      <dgm:prSet/>
      <dgm:spPr/>
      <dgm:t>
        <a:bodyPr/>
        <a:lstStyle/>
        <a:p>
          <a:endParaRPr lang="ru-RU"/>
        </a:p>
      </dgm:t>
    </dgm:pt>
    <dgm:pt modelId="{32E9FB16-0F0D-4004-B367-A7FEFCF1C4C1}">
      <dgm:prSet/>
      <dgm:spPr/>
      <dgm:t>
        <a:bodyPr/>
        <a:lstStyle/>
        <a:p>
          <a:pPr rtl="0"/>
          <a:r>
            <a:rPr lang="ru-RU" smtClean="0"/>
            <a:t>Мошенничество с использованием личных данных (кража и злонамеренное использование личной информации)</a:t>
          </a:r>
          <a:endParaRPr lang="ru-RU"/>
        </a:p>
      </dgm:t>
    </dgm:pt>
    <dgm:pt modelId="{633B63E6-EFD7-409E-8A53-D93EA5697B86}" type="parTrans" cxnId="{51A7F704-F04B-4186-ABF4-90BA783B2637}">
      <dgm:prSet/>
      <dgm:spPr/>
      <dgm:t>
        <a:bodyPr/>
        <a:lstStyle/>
        <a:p>
          <a:endParaRPr lang="ru-RU"/>
        </a:p>
      </dgm:t>
    </dgm:pt>
    <dgm:pt modelId="{F0A5799C-F2A5-4D6C-A4D1-A7F4417EE057}" type="sibTrans" cxnId="{51A7F704-F04B-4186-ABF4-90BA783B2637}">
      <dgm:prSet/>
      <dgm:spPr/>
      <dgm:t>
        <a:bodyPr/>
        <a:lstStyle/>
        <a:p>
          <a:endParaRPr lang="ru-RU"/>
        </a:p>
      </dgm:t>
    </dgm:pt>
    <dgm:pt modelId="{D74029D1-0E6F-4596-958C-04707E28B95C}">
      <dgm:prSet/>
      <dgm:spPr/>
      <dgm:t>
        <a:bodyPr/>
        <a:lstStyle/>
        <a:p>
          <a:pPr rtl="0"/>
          <a:r>
            <a:rPr lang="ru-RU" smtClean="0"/>
            <a:t>Кража финансовых данных или данных банковских карт</a:t>
          </a:r>
          <a:endParaRPr lang="ru-RU"/>
        </a:p>
      </dgm:t>
    </dgm:pt>
    <dgm:pt modelId="{0647813E-C02F-4DF3-9CF4-C6340AF3B9EB}" type="parTrans" cxnId="{13015FD1-D12A-433D-8F18-333CD1CCA8CF}">
      <dgm:prSet/>
      <dgm:spPr/>
      <dgm:t>
        <a:bodyPr/>
        <a:lstStyle/>
        <a:p>
          <a:endParaRPr lang="ru-RU"/>
        </a:p>
      </dgm:t>
    </dgm:pt>
    <dgm:pt modelId="{C00925F8-B0CD-408D-BE78-A9C125CB68BB}" type="sibTrans" cxnId="{13015FD1-D12A-433D-8F18-333CD1CCA8CF}">
      <dgm:prSet/>
      <dgm:spPr/>
      <dgm:t>
        <a:bodyPr/>
        <a:lstStyle/>
        <a:p>
          <a:endParaRPr lang="ru-RU"/>
        </a:p>
      </dgm:t>
    </dgm:pt>
    <dgm:pt modelId="{E7D35BC0-9D10-4C1D-8652-FF837BA8C07E}">
      <dgm:prSet/>
      <dgm:spPr/>
      <dgm:t>
        <a:bodyPr/>
        <a:lstStyle/>
        <a:p>
          <a:pPr rtl="0"/>
          <a:r>
            <a:rPr lang="ru-RU" smtClean="0"/>
            <a:t>Кража и продажа корпоративных данных</a:t>
          </a:r>
          <a:endParaRPr lang="ru-RU"/>
        </a:p>
      </dgm:t>
    </dgm:pt>
    <dgm:pt modelId="{37D1A690-C5A5-408F-88B0-6A507C5434EF}" type="parTrans" cxnId="{AAD7B614-EAD6-4A71-B7FE-4DFCB2B8223B}">
      <dgm:prSet/>
      <dgm:spPr/>
      <dgm:t>
        <a:bodyPr/>
        <a:lstStyle/>
        <a:p>
          <a:endParaRPr lang="ru-RU"/>
        </a:p>
      </dgm:t>
    </dgm:pt>
    <dgm:pt modelId="{7654B6C2-2618-4B8F-B8D1-7FC28F209B25}" type="sibTrans" cxnId="{AAD7B614-EAD6-4A71-B7FE-4DFCB2B8223B}">
      <dgm:prSet/>
      <dgm:spPr/>
      <dgm:t>
        <a:bodyPr/>
        <a:lstStyle/>
        <a:p>
          <a:endParaRPr lang="ru-RU"/>
        </a:p>
      </dgm:t>
    </dgm:pt>
    <dgm:pt modelId="{85B1C0E4-DC43-4F0A-9B97-14FBD7118B8D}">
      <dgm:prSet/>
      <dgm:spPr/>
      <dgm:t>
        <a:bodyPr/>
        <a:lstStyle/>
        <a:p>
          <a:pPr rtl="0"/>
          <a:r>
            <a:rPr lang="ru-RU" smtClean="0"/>
            <a:t>Кибершантаж (требование денег для предотвращения кибератаки)</a:t>
          </a:r>
          <a:endParaRPr lang="ru-RU"/>
        </a:p>
      </dgm:t>
    </dgm:pt>
    <dgm:pt modelId="{00B809F8-7181-4A06-BA9F-D30E15C852DB}" type="parTrans" cxnId="{59F6C449-1370-4CA6-B0D6-BB8AC0171439}">
      <dgm:prSet/>
      <dgm:spPr/>
      <dgm:t>
        <a:bodyPr/>
        <a:lstStyle/>
        <a:p>
          <a:endParaRPr lang="ru-RU"/>
        </a:p>
      </dgm:t>
    </dgm:pt>
    <dgm:pt modelId="{D7DC1F14-7551-4DC3-A9CE-B704E29BEFCB}" type="sibTrans" cxnId="{59F6C449-1370-4CA6-B0D6-BB8AC0171439}">
      <dgm:prSet/>
      <dgm:spPr/>
      <dgm:t>
        <a:bodyPr/>
        <a:lstStyle/>
        <a:p>
          <a:endParaRPr lang="ru-RU"/>
        </a:p>
      </dgm:t>
    </dgm:pt>
    <dgm:pt modelId="{6237027F-6F7F-41E5-8456-3283149FBFCF}" type="pres">
      <dgm:prSet presAssocID="{5C058217-BD3E-4C06-979B-3F3FB74A54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BD3C60-6AE5-4B4C-99BD-B6E24CC11B7A}" type="pres">
      <dgm:prSet presAssocID="{1E425314-5DC5-4C18-81FE-871732B987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0775-80EF-4B16-A2A8-DDDA4250FD05}" type="pres">
      <dgm:prSet presAssocID="{D67D8525-8B7F-4DB0-9DF7-12F545BA402E}" presName="spacer" presStyleCnt="0"/>
      <dgm:spPr/>
    </dgm:pt>
    <dgm:pt modelId="{3B9860E9-521A-474D-905F-AE0BD01C347E}" type="pres">
      <dgm:prSet presAssocID="{32E9FB16-0F0D-4004-B367-A7FEFCF1C4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6854-52C1-48E8-940C-2482380BA4A6}" type="pres">
      <dgm:prSet presAssocID="{F0A5799C-F2A5-4D6C-A4D1-A7F4417EE057}" presName="spacer" presStyleCnt="0"/>
      <dgm:spPr/>
    </dgm:pt>
    <dgm:pt modelId="{883B49C3-CCFB-40E8-9F27-B8A0F6915DE9}" type="pres">
      <dgm:prSet presAssocID="{D74029D1-0E6F-4596-958C-04707E28B9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11CA4-6F20-4466-A75A-31C0E1F0C282}" type="pres">
      <dgm:prSet presAssocID="{C00925F8-B0CD-408D-BE78-A9C125CB68BB}" presName="spacer" presStyleCnt="0"/>
      <dgm:spPr/>
    </dgm:pt>
    <dgm:pt modelId="{E3E591F6-2AA5-4575-A779-A07148B20777}" type="pres">
      <dgm:prSet presAssocID="{E7D35BC0-9D10-4C1D-8652-FF837BA8C07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A7CF-72A1-4849-BCF4-5BB09313FDF4}" type="pres">
      <dgm:prSet presAssocID="{7654B6C2-2618-4B8F-B8D1-7FC28F209B25}" presName="spacer" presStyleCnt="0"/>
      <dgm:spPr/>
    </dgm:pt>
    <dgm:pt modelId="{680E3F62-5517-4265-8C2E-6965D5B09DF2}" type="pres">
      <dgm:prSet presAssocID="{85B1C0E4-DC43-4F0A-9B97-14FBD7118B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7F722-70CC-4CEC-9F4D-863029049F54}" type="presOf" srcId="{1E425314-5DC5-4C18-81FE-871732B98702}" destId="{5CBD3C60-6AE5-4B4C-99BD-B6E24CC11B7A}" srcOrd="0" destOrd="0" presId="urn:microsoft.com/office/officeart/2005/8/layout/vList2"/>
    <dgm:cxn modelId="{13015FD1-D12A-433D-8F18-333CD1CCA8CF}" srcId="{5C058217-BD3E-4C06-979B-3F3FB74A54BE}" destId="{D74029D1-0E6F-4596-958C-04707E28B95C}" srcOrd="2" destOrd="0" parTransId="{0647813E-C02F-4DF3-9CF4-C6340AF3B9EB}" sibTransId="{C00925F8-B0CD-408D-BE78-A9C125CB68BB}"/>
    <dgm:cxn modelId="{AAD7B614-EAD6-4A71-B7FE-4DFCB2B8223B}" srcId="{5C058217-BD3E-4C06-979B-3F3FB74A54BE}" destId="{E7D35BC0-9D10-4C1D-8652-FF837BA8C07E}" srcOrd="3" destOrd="0" parTransId="{37D1A690-C5A5-408F-88B0-6A507C5434EF}" sibTransId="{7654B6C2-2618-4B8F-B8D1-7FC28F209B25}"/>
    <dgm:cxn modelId="{F3B16EDC-7C59-442A-BBFF-A61B673650EC}" type="presOf" srcId="{5C058217-BD3E-4C06-979B-3F3FB74A54BE}" destId="{6237027F-6F7F-41E5-8456-3283149FBFCF}" srcOrd="0" destOrd="0" presId="urn:microsoft.com/office/officeart/2005/8/layout/vList2"/>
    <dgm:cxn modelId="{59F6C449-1370-4CA6-B0D6-BB8AC0171439}" srcId="{5C058217-BD3E-4C06-979B-3F3FB74A54BE}" destId="{85B1C0E4-DC43-4F0A-9B97-14FBD7118B8D}" srcOrd="4" destOrd="0" parTransId="{00B809F8-7181-4A06-BA9F-D30E15C852DB}" sibTransId="{D7DC1F14-7551-4DC3-A9CE-B704E29BEFCB}"/>
    <dgm:cxn modelId="{5A7FF5EC-517F-4CA9-AB97-EBF91490F583}" type="presOf" srcId="{85B1C0E4-DC43-4F0A-9B97-14FBD7118B8D}" destId="{680E3F62-5517-4265-8C2E-6965D5B09DF2}" srcOrd="0" destOrd="0" presId="urn:microsoft.com/office/officeart/2005/8/layout/vList2"/>
    <dgm:cxn modelId="{6547212D-FC87-41FA-B07C-733B620AED76}" type="presOf" srcId="{32E9FB16-0F0D-4004-B367-A7FEFCF1C4C1}" destId="{3B9860E9-521A-474D-905F-AE0BD01C347E}" srcOrd="0" destOrd="0" presId="urn:microsoft.com/office/officeart/2005/8/layout/vList2"/>
    <dgm:cxn modelId="{0A4105B3-03CE-465C-8E23-C4532A9C53F7}" type="presOf" srcId="{E7D35BC0-9D10-4C1D-8652-FF837BA8C07E}" destId="{E3E591F6-2AA5-4575-A779-A07148B20777}" srcOrd="0" destOrd="0" presId="urn:microsoft.com/office/officeart/2005/8/layout/vList2"/>
    <dgm:cxn modelId="{51A7F704-F04B-4186-ABF4-90BA783B2637}" srcId="{5C058217-BD3E-4C06-979B-3F3FB74A54BE}" destId="{32E9FB16-0F0D-4004-B367-A7FEFCF1C4C1}" srcOrd="1" destOrd="0" parTransId="{633B63E6-EFD7-409E-8A53-D93EA5697B86}" sibTransId="{F0A5799C-F2A5-4D6C-A4D1-A7F4417EE057}"/>
    <dgm:cxn modelId="{669E8E29-68F1-4B4B-80D3-F7D666B69FED}" type="presOf" srcId="{D74029D1-0E6F-4596-958C-04707E28B95C}" destId="{883B49C3-CCFB-40E8-9F27-B8A0F6915DE9}" srcOrd="0" destOrd="0" presId="urn:microsoft.com/office/officeart/2005/8/layout/vList2"/>
    <dgm:cxn modelId="{2357DB49-9792-44F9-8E4C-9D9297675CD6}" srcId="{5C058217-BD3E-4C06-979B-3F3FB74A54BE}" destId="{1E425314-5DC5-4C18-81FE-871732B98702}" srcOrd="0" destOrd="0" parTransId="{3A94EDB5-ACD9-4D0B-9677-7DC11623D92F}" sibTransId="{D67D8525-8B7F-4DB0-9DF7-12F545BA402E}"/>
    <dgm:cxn modelId="{2F63B412-1710-493B-97BB-9565EC800D6E}" type="presParOf" srcId="{6237027F-6F7F-41E5-8456-3283149FBFCF}" destId="{5CBD3C60-6AE5-4B4C-99BD-B6E24CC11B7A}" srcOrd="0" destOrd="0" presId="urn:microsoft.com/office/officeart/2005/8/layout/vList2"/>
    <dgm:cxn modelId="{DF7259C3-8458-412D-ACD5-F44CCAF14370}" type="presParOf" srcId="{6237027F-6F7F-41E5-8456-3283149FBFCF}" destId="{EDC70775-80EF-4B16-A2A8-DDDA4250FD05}" srcOrd="1" destOrd="0" presId="urn:microsoft.com/office/officeart/2005/8/layout/vList2"/>
    <dgm:cxn modelId="{D74C2DC4-21B7-4BF7-BC62-72AB38683941}" type="presParOf" srcId="{6237027F-6F7F-41E5-8456-3283149FBFCF}" destId="{3B9860E9-521A-474D-905F-AE0BD01C347E}" srcOrd="2" destOrd="0" presId="urn:microsoft.com/office/officeart/2005/8/layout/vList2"/>
    <dgm:cxn modelId="{F79E6A44-0585-4F61-A556-D0E7A7ECB73D}" type="presParOf" srcId="{6237027F-6F7F-41E5-8456-3283149FBFCF}" destId="{6D4E6854-52C1-48E8-940C-2482380BA4A6}" srcOrd="3" destOrd="0" presId="urn:microsoft.com/office/officeart/2005/8/layout/vList2"/>
    <dgm:cxn modelId="{A7462525-18F7-4E3F-BD9C-FBDCBDA0909A}" type="presParOf" srcId="{6237027F-6F7F-41E5-8456-3283149FBFCF}" destId="{883B49C3-CCFB-40E8-9F27-B8A0F6915DE9}" srcOrd="4" destOrd="0" presId="urn:microsoft.com/office/officeart/2005/8/layout/vList2"/>
    <dgm:cxn modelId="{6E40B98A-8750-4C6F-AB17-2B3D16E005B1}" type="presParOf" srcId="{6237027F-6F7F-41E5-8456-3283149FBFCF}" destId="{15D11CA4-6F20-4466-A75A-31C0E1F0C282}" srcOrd="5" destOrd="0" presId="urn:microsoft.com/office/officeart/2005/8/layout/vList2"/>
    <dgm:cxn modelId="{13BF55E8-7109-49B0-AB6B-A0DCBEC0DF3F}" type="presParOf" srcId="{6237027F-6F7F-41E5-8456-3283149FBFCF}" destId="{E3E591F6-2AA5-4575-A779-A07148B20777}" srcOrd="6" destOrd="0" presId="urn:microsoft.com/office/officeart/2005/8/layout/vList2"/>
    <dgm:cxn modelId="{43E33588-ECC8-40F0-9201-259392DD24A8}" type="presParOf" srcId="{6237027F-6F7F-41E5-8456-3283149FBFCF}" destId="{B5BDA7CF-72A1-4849-BCF4-5BB09313FDF4}" srcOrd="7" destOrd="0" presId="urn:microsoft.com/office/officeart/2005/8/layout/vList2"/>
    <dgm:cxn modelId="{760E42F6-9A2C-4F29-A91D-9C76467E1675}" type="presParOf" srcId="{6237027F-6F7F-41E5-8456-3283149FBFCF}" destId="{680E3F62-5517-4265-8C2E-6965D5B09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AD26F-7A86-4FEE-A5A6-EE321B4A88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7D974-4722-4B9D-9CB3-FFC45379AECE}">
      <dgm:prSet/>
      <dgm:spPr/>
      <dgm:t>
        <a:bodyPr/>
        <a:lstStyle/>
        <a:p>
          <a:pPr rtl="0"/>
          <a:r>
            <a:rPr lang="ru-RU" b="1" dirty="0" smtClean="0"/>
            <a:t>Фишеры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Термин «</a:t>
          </a:r>
          <a:r>
            <a:rPr lang="ru-RU" dirty="0" err="1" smtClean="0"/>
            <a:t>фишинг</a:t>
          </a:r>
          <a:r>
            <a:rPr lang="ru-RU" dirty="0" smtClean="0"/>
            <a:t>» обозначает преступную деятельность, в рамках которой используются методы социальной инженерии (манипулирование пользователем, направленное на получение конфиденциальной информации). Целью </a:t>
          </a:r>
          <a:r>
            <a:rPr lang="ru-RU" dirty="0" err="1" smtClean="0"/>
            <a:t>фишинга</a:t>
          </a:r>
          <a:r>
            <a:rPr lang="ru-RU" dirty="0" smtClean="0"/>
            <a:t> является получение доступа к таким конфиденциальным данным, как номера банковских счетов, PIN-коды и т. п.</a:t>
          </a:r>
          <a:br>
            <a:rPr lang="ru-RU" dirty="0" smtClean="0"/>
          </a:br>
          <a:endParaRPr lang="ru-RU" dirty="0"/>
        </a:p>
      </dgm:t>
    </dgm:pt>
    <dgm:pt modelId="{48FC363E-22B2-4782-B3CD-245697B6C1EC}" type="parTrans" cxnId="{2E6BC3CF-4646-4BFF-886D-A23D44AC67A2}">
      <dgm:prSet/>
      <dgm:spPr/>
      <dgm:t>
        <a:bodyPr/>
        <a:lstStyle/>
        <a:p>
          <a:endParaRPr lang="ru-RU"/>
        </a:p>
      </dgm:t>
    </dgm:pt>
    <dgm:pt modelId="{65AA3177-302D-4A7D-96CE-9683BF927D05}" type="sibTrans" cxnId="{2E6BC3CF-4646-4BFF-886D-A23D44AC67A2}">
      <dgm:prSet/>
      <dgm:spPr/>
      <dgm:t>
        <a:bodyPr/>
        <a:lstStyle/>
        <a:p>
          <a:endParaRPr lang="ru-RU"/>
        </a:p>
      </dgm:t>
    </dgm:pt>
    <dgm:pt modelId="{1B2B7ACC-82B0-42E1-BAF9-D38097327BB2}">
      <dgm:prSet/>
      <dgm:spPr/>
      <dgm:t>
        <a:bodyPr/>
        <a:lstStyle/>
        <a:p>
          <a:pPr rtl="0"/>
          <a:r>
            <a:rPr lang="ru-RU" b="1" dirty="0" err="1" smtClean="0"/>
            <a:t>Спамеры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Реклама в Интернете является одним из наиболее бурно развивающихся видов рекламы. Ее преимуществами являются минимальные затраты и высокая вероятность непосредственного общения с потребителем. </a:t>
          </a:r>
          <a:br>
            <a:rPr lang="ru-RU" dirty="0" smtClean="0"/>
          </a:br>
          <a:r>
            <a:rPr lang="ru-RU" dirty="0" smtClean="0"/>
            <a:t>К спаму относятся нежелательные рекламные объявления, мистификации и сообщения, предназначенные для распространения вредоносных программ. Доставляемые пользователю неудобства и опасность увеличиваются из-за того, что стоимость рассылки минимальна, а в распоряжении авторов спама есть множество средств для получения новых адресов электронной почты.</a:t>
          </a:r>
          <a:br>
            <a:rPr lang="ru-RU" dirty="0" smtClean="0"/>
          </a:br>
          <a:endParaRPr lang="ru-RU" dirty="0"/>
        </a:p>
      </dgm:t>
    </dgm:pt>
    <dgm:pt modelId="{751486EF-B7B5-4CE0-ABEB-7E22B39A3CF5}" type="parTrans" cxnId="{5AF1239F-21EF-4103-9712-1FF35C8BAFF7}">
      <dgm:prSet/>
      <dgm:spPr/>
      <dgm:t>
        <a:bodyPr/>
        <a:lstStyle/>
        <a:p>
          <a:endParaRPr lang="ru-RU"/>
        </a:p>
      </dgm:t>
    </dgm:pt>
    <dgm:pt modelId="{49C39148-41B7-468D-B73F-A2A5356DB35E}" type="sibTrans" cxnId="{5AF1239F-21EF-4103-9712-1FF35C8BAFF7}">
      <dgm:prSet/>
      <dgm:spPr/>
      <dgm:t>
        <a:bodyPr/>
        <a:lstStyle/>
        <a:p>
          <a:endParaRPr lang="ru-RU"/>
        </a:p>
      </dgm:t>
    </dgm:pt>
    <dgm:pt modelId="{FA444F08-9611-4931-9EFD-CD9CA5D21FD3}" type="pres">
      <dgm:prSet presAssocID="{C29AD26F-7A86-4FEE-A5A6-EE321B4A88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C6203F-267C-4221-BFA4-6400A9BE54C5}" type="pres">
      <dgm:prSet presAssocID="{8197D974-4722-4B9D-9CB3-FFC45379AECE}" presName="hierRoot1" presStyleCnt="0">
        <dgm:presLayoutVars>
          <dgm:hierBranch val="init"/>
        </dgm:presLayoutVars>
      </dgm:prSet>
      <dgm:spPr/>
    </dgm:pt>
    <dgm:pt modelId="{6E10F61C-EE8C-419E-9FD2-033FA43938E7}" type="pres">
      <dgm:prSet presAssocID="{8197D974-4722-4B9D-9CB3-FFC45379AECE}" presName="rootComposite1" presStyleCnt="0"/>
      <dgm:spPr/>
    </dgm:pt>
    <dgm:pt modelId="{7EDF2B75-57D7-4A75-AEB3-DCB41707EA3F}" type="pres">
      <dgm:prSet presAssocID="{8197D974-4722-4B9D-9CB3-FFC45379AECE}" presName="rootText1" presStyleLbl="node0" presStyleIdx="0" presStyleCnt="1" custScaleX="219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F49DD1-425E-4D10-ABC3-26E31C3C2698}" type="pres">
      <dgm:prSet presAssocID="{8197D974-4722-4B9D-9CB3-FFC45379AE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8FF74D-26EE-46B9-B2F8-4098F64C8A9B}" type="pres">
      <dgm:prSet presAssocID="{8197D974-4722-4B9D-9CB3-FFC45379AECE}" presName="hierChild2" presStyleCnt="0"/>
      <dgm:spPr/>
    </dgm:pt>
    <dgm:pt modelId="{E1129A41-ADDE-4525-9DE6-2D8993E9F941}" type="pres">
      <dgm:prSet presAssocID="{751486EF-B7B5-4CE0-ABEB-7E22B39A3CF5}" presName="Name37" presStyleLbl="parChTrans1D2" presStyleIdx="0" presStyleCnt="1"/>
      <dgm:spPr/>
      <dgm:t>
        <a:bodyPr/>
        <a:lstStyle/>
        <a:p>
          <a:endParaRPr lang="ru-RU"/>
        </a:p>
      </dgm:t>
    </dgm:pt>
    <dgm:pt modelId="{8094B3F4-B401-4629-881E-CBEE90A9D709}" type="pres">
      <dgm:prSet presAssocID="{1B2B7ACC-82B0-42E1-BAF9-D38097327BB2}" presName="hierRoot2" presStyleCnt="0">
        <dgm:presLayoutVars>
          <dgm:hierBranch val="init"/>
        </dgm:presLayoutVars>
      </dgm:prSet>
      <dgm:spPr/>
    </dgm:pt>
    <dgm:pt modelId="{F811B4FC-CCFF-4C04-B8A6-21389BC3A32E}" type="pres">
      <dgm:prSet presAssocID="{1B2B7ACC-82B0-42E1-BAF9-D38097327BB2}" presName="rootComposite" presStyleCnt="0"/>
      <dgm:spPr/>
    </dgm:pt>
    <dgm:pt modelId="{DD92D9DD-98C9-4A75-AFF3-92079F58EF32}" type="pres">
      <dgm:prSet presAssocID="{1B2B7ACC-82B0-42E1-BAF9-D38097327BB2}" presName="rootText" presStyleLbl="node2" presStyleIdx="0" presStyleCnt="1" custScaleX="220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81E31-4D9B-4698-86DD-31DB87BBA235}" type="pres">
      <dgm:prSet presAssocID="{1B2B7ACC-82B0-42E1-BAF9-D38097327BB2}" presName="rootConnector" presStyleLbl="node2" presStyleIdx="0" presStyleCnt="1"/>
      <dgm:spPr/>
      <dgm:t>
        <a:bodyPr/>
        <a:lstStyle/>
        <a:p>
          <a:endParaRPr lang="ru-RU"/>
        </a:p>
      </dgm:t>
    </dgm:pt>
    <dgm:pt modelId="{F297E8B5-FF4D-4A0A-95AB-F47BD6D99AF7}" type="pres">
      <dgm:prSet presAssocID="{1B2B7ACC-82B0-42E1-BAF9-D38097327BB2}" presName="hierChild4" presStyleCnt="0"/>
      <dgm:spPr/>
    </dgm:pt>
    <dgm:pt modelId="{5A3358E8-845E-4FCB-89CE-7EB1971F1688}" type="pres">
      <dgm:prSet presAssocID="{1B2B7ACC-82B0-42E1-BAF9-D38097327BB2}" presName="hierChild5" presStyleCnt="0"/>
      <dgm:spPr/>
    </dgm:pt>
    <dgm:pt modelId="{BD29877C-ACEA-4748-8EE4-DDE1FF5F190D}" type="pres">
      <dgm:prSet presAssocID="{8197D974-4722-4B9D-9CB3-FFC45379AECE}" presName="hierChild3" presStyleCnt="0"/>
      <dgm:spPr/>
    </dgm:pt>
  </dgm:ptLst>
  <dgm:cxnLst>
    <dgm:cxn modelId="{0DFEB613-EBDA-4D46-AB0F-398FA84156BC}" type="presOf" srcId="{8197D974-4722-4B9D-9CB3-FFC45379AECE}" destId="{7EDF2B75-57D7-4A75-AEB3-DCB41707EA3F}" srcOrd="0" destOrd="0" presId="urn:microsoft.com/office/officeart/2005/8/layout/orgChart1"/>
    <dgm:cxn modelId="{2E6BC3CF-4646-4BFF-886D-A23D44AC67A2}" srcId="{C29AD26F-7A86-4FEE-A5A6-EE321B4A885E}" destId="{8197D974-4722-4B9D-9CB3-FFC45379AECE}" srcOrd="0" destOrd="0" parTransId="{48FC363E-22B2-4782-B3CD-245697B6C1EC}" sibTransId="{65AA3177-302D-4A7D-96CE-9683BF927D05}"/>
    <dgm:cxn modelId="{5AF1239F-21EF-4103-9712-1FF35C8BAFF7}" srcId="{8197D974-4722-4B9D-9CB3-FFC45379AECE}" destId="{1B2B7ACC-82B0-42E1-BAF9-D38097327BB2}" srcOrd="0" destOrd="0" parTransId="{751486EF-B7B5-4CE0-ABEB-7E22B39A3CF5}" sibTransId="{49C39148-41B7-468D-B73F-A2A5356DB35E}"/>
    <dgm:cxn modelId="{BC5B5F41-249E-496D-BCFA-C8FCAF8E1DE4}" type="presOf" srcId="{1B2B7ACC-82B0-42E1-BAF9-D38097327BB2}" destId="{2D081E31-4D9B-4698-86DD-31DB87BBA235}" srcOrd="1" destOrd="0" presId="urn:microsoft.com/office/officeart/2005/8/layout/orgChart1"/>
    <dgm:cxn modelId="{51AD20AF-B83D-4466-BB23-090BD2E81972}" type="presOf" srcId="{C29AD26F-7A86-4FEE-A5A6-EE321B4A885E}" destId="{FA444F08-9611-4931-9EFD-CD9CA5D21FD3}" srcOrd="0" destOrd="0" presId="urn:microsoft.com/office/officeart/2005/8/layout/orgChart1"/>
    <dgm:cxn modelId="{31404396-8030-4D09-8BBA-BC72D19EAC74}" type="presOf" srcId="{751486EF-B7B5-4CE0-ABEB-7E22B39A3CF5}" destId="{E1129A41-ADDE-4525-9DE6-2D8993E9F941}" srcOrd="0" destOrd="0" presId="urn:microsoft.com/office/officeart/2005/8/layout/orgChart1"/>
    <dgm:cxn modelId="{2C2125DA-95D5-42B3-8478-1057438C881E}" type="presOf" srcId="{8197D974-4722-4B9D-9CB3-FFC45379AECE}" destId="{D3F49DD1-425E-4D10-ABC3-26E31C3C2698}" srcOrd="1" destOrd="0" presId="urn:microsoft.com/office/officeart/2005/8/layout/orgChart1"/>
    <dgm:cxn modelId="{19FF1CD2-BC56-4FB6-B728-81494D78D8B8}" type="presOf" srcId="{1B2B7ACC-82B0-42E1-BAF9-D38097327BB2}" destId="{DD92D9DD-98C9-4A75-AFF3-92079F58EF32}" srcOrd="0" destOrd="0" presId="urn:microsoft.com/office/officeart/2005/8/layout/orgChart1"/>
    <dgm:cxn modelId="{2A1B39F3-D8BB-4D90-A32F-6EDEC9F3139A}" type="presParOf" srcId="{FA444F08-9611-4931-9EFD-CD9CA5D21FD3}" destId="{EFC6203F-267C-4221-BFA4-6400A9BE54C5}" srcOrd="0" destOrd="0" presId="urn:microsoft.com/office/officeart/2005/8/layout/orgChart1"/>
    <dgm:cxn modelId="{6EA74343-E5E0-4C50-9194-F74CCBA58479}" type="presParOf" srcId="{EFC6203F-267C-4221-BFA4-6400A9BE54C5}" destId="{6E10F61C-EE8C-419E-9FD2-033FA43938E7}" srcOrd="0" destOrd="0" presId="urn:microsoft.com/office/officeart/2005/8/layout/orgChart1"/>
    <dgm:cxn modelId="{6F912CC7-3E2D-4EC6-9D0E-5B59DC3FF60A}" type="presParOf" srcId="{6E10F61C-EE8C-419E-9FD2-033FA43938E7}" destId="{7EDF2B75-57D7-4A75-AEB3-DCB41707EA3F}" srcOrd="0" destOrd="0" presId="urn:microsoft.com/office/officeart/2005/8/layout/orgChart1"/>
    <dgm:cxn modelId="{AF66D2F0-5104-421D-92C5-D3398F3BE905}" type="presParOf" srcId="{6E10F61C-EE8C-419E-9FD2-033FA43938E7}" destId="{D3F49DD1-425E-4D10-ABC3-26E31C3C2698}" srcOrd="1" destOrd="0" presId="urn:microsoft.com/office/officeart/2005/8/layout/orgChart1"/>
    <dgm:cxn modelId="{89C37F3F-2297-4CF0-874F-DA7EF7324DB0}" type="presParOf" srcId="{EFC6203F-267C-4221-BFA4-6400A9BE54C5}" destId="{AD8FF74D-26EE-46B9-B2F8-4098F64C8A9B}" srcOrd="1" destOrd="0" presId="urn:microsoft.com/office/officeart/2005/8/layout/orgChart1"/>
    <dgm:cxn modelId="{6CAA4553-2B2C-47D8-8D16-0233A9981525}" type="presParOf" srcId="{AD8FF74D-26EE-46B9-B2F8-4098F64C8A9B}" destId="{E1129A41-ADDE-4525-9DE6-2D8993E9F941}" srcOrd="0" destOrd="0" presId="urn:microsoft.com/office/officeart/2005/8/layout/orgChart1"/>
    <dgm:cxn modelId="{D95CE78B-18FA-4081-87D2-05F6E45AC0C6}" type="presParOf" srcId="{AD8FF74D-26EE-46B9-B2F8-4098F64C8A9B}" destId="{8094B3F4-B401-4629-881E-CBEE90A9D709}" srcOrd="1" destOrd="0" presId="urn:microsoft.com/office/officeart/2005/8/layout/orgChart1"/>
    <dgm:cxn modelId="{2C5C01BC-A1E9-4840-A86F-4393EAB1A834}" type="presParOf" srcId="{8094B3F4-B401-4629-881E-CBEE90A9D709}" destId="{F811B4FC-CCFF-4C04-B8A6-21389BC3A32E}" srcOrd="0" destOrd="0" presId="urn:microsoft.com/office/officeart/2005/8/layout/orgChart1"/>
    <dgm:cxn modelId="{73C18897-1719-439A-AB00-39595DBD2A62}" type="presParOf" srcId="{F811B4FC-CCFF-4C04-B8A6-21389BC3A32E}" destId="{DD92D9DD-98C9-4A75-AFF3-92079F58EF32}" srcOrd="0" destOrd="0" presId="urn:microsoft.com/office/officeart/2005/8/layout/orgChart1"/>
    <dgm:cxn modelId="{C44B643C-85FF-4BB9-958C-A9DEC51CB1B3}" type="presParOf" srcId="{F811B4FC-CCFF-4C04-B8A6-21389BC3A32E}" destId="{2D081E31-4D9B-4698-86DD-31DB87BBA235}" srcOrd="1" destOrd="0" presId="urn:microsoft.com/office/officeart/2005/8/layout/orgChart1"/>
    <dgm:cxn modelId="{EBBD7DE3-C2BF-43F6-A691-FE7CD5AC5DE3}" type="presParOf" srcId="{8094B3F4-B401-4629-881E-CBEE90A9D709}" destId="{F297E8B5-FF4D-4A0A-95AB-F47BD6D99AF7}" srcOrd="1" destOrd="0" presId="urn:microsoft.com/office/officeart/2005/8/layout/orgChart1"/>
    <dgm:cxn modelId="{A9061075-8BFB-44C5-9763-046DEA3358B0}" type="presParOf" srcId="{8094B3F4-B401-4629-881E-CBEE90A9D709}" destId="{5A3358E8-845E-4FCB-89CE-7EB1971F1688}" srcOrd="2" destOrd="0" presId="urn:microsoft.com/office/officeart/2005/8/layout/orgChart1"/>
    <dgm:cxn modelId="{303AE70C-70B8-4A22-B798-9A9FDD3EE1DA}" type="presParOf" srcId="{EFC6203F-267C-4221-BFA4-6400A9BE54C5}" destId="{BD29877C-ACEA-4748-8EE4-DDE1FF5F19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4B275-5696-432F-9A94-E4CE9B3882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DFA7B8-CD78-457C-818A-B6804D4377BF}">
      <dgm:prSet/>
      <dgm:spPr/>
      <dgm:t>
        <a:bodyPr/>
        <a:lstStyle/>
        <a:p>
          <a:pPr rtl="0"/>
          <a:r>
            <a:rPr lang="ru-RU" smtClean="0"/>
            <a:t>В глобальном индексе кибербезопасности (Global Cybersecurity Index) в 2019 году Республика Казахстан занимает 40 место. По данным международных служб по обеспечению кибербезопасноти ежегодно в мире совершается около 556 млн. киберпреступлений, ущерб от которых составляет более 100 млрд. долларов США.</a:t>
          </a:r>
          <a:endParaRPr lang="ru-RU"/>
        </a:p>
      </dgm:t>
    </dgm:pt>
    <dgm:pt modelId="{01179712-7742-42C4-8F5F-E2B7C40F66F5}" type="parTrans" cxnId="{1A21618B-E97F-4136-904B-B66429957049}">
      <dgm:prSet/>
      <dgm:spPr/>
      <dgm:t>
        <a:bodyPr/>
        <a:lstStyle/>
        <a:p>
          <a:endParaRPr lang="ru-RU"/>
        </a:p>
      </dgm:t>
    </dgm:pt>
    <dgm:pt modelId="{BE76E444-9B37-4540-9D26-4A02558B8DBE}" type="sibTrans" cxnId="{1A21618B-E97F-4136-904B-B66429957049}">
      <dgm:prSet/>
      <dgm:spPr/>
      <dgm:t>
        <a:bodyPr/>
        <a:lstStyle/>
        <a:p>
          <a:endParaRPr lang="ru-RU"/>
        </a:p>
      </dgm:t>
    </dgm:pt>
    <dgm:pt modelId="{93F018F1-EE73-4A1B-930F-8D2D0057E13A}" type="pres">
      <dgm:prSet presAssocID="{6714B275-5696-432F-9A94-E4CE9B388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840C0-9782-4126-A1A5-1B00A0A65AAC}" type="pres">
      <dgm:prSet presAssocID="{39DFA7B8-CD78-457C-818A-B6804D4377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21273-9358-463B-9A76-450693BC24DC}" type="presOf" srcId="{39DFA7B8-CD78-457C-818A-B6804D4377BF}" destId="{BEE840C0-9782-4126-A1A5-1B00A0A65AAC}" srcOrd="0" destOrd="0" presId="urn:microsoft.com/office/officeart/2005/8/layout/vList2"/>
    <dgm:cxn modelId="{1A21618B-E97F-4136-904B-B66429957049}" srcId="{6714B275-5696-432F-9A94-E4CE9B3882EA}" destId="{39DFA7B8-CD78-457C-818A-B6804D4377BF}" srcOrd="0" destOrd="0" parTransId="{01179712-7742-42C4-8F5F-E2B7C40F66F5}" sibTransId="{BE76E444-9B37-4540-9D26-4A02558B8DBE}"/>
    <dgm:cxn modelId="{22210FB6-7572-4A86-87B0-AAC51AE07D15}" type="presOf" srcId="{6714B275-5696-432F-9A94-E4CE9B3882EA}" destId="{93F018F1-EE73-4A1B-930F-8D2D0057E13A}" srcOrd="0" destOrd="0" presId="urn:microsoft.com/office/officeart/2005/8/layout/vList2"/>
    <dgm:cxn modelId="{7B4A7A6A-11FF-4467-9F75-A46D6287EC68}" type="presParOf" srcId="{93F018F1-EE73-4A1B-930F-8D2D0057E13A}" destId="{BEE840C0-9782-4126-A1A5-1B00A0A65A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120140-294D-437E-A4FE-BC9469D90F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88535-A2EE-4AEA-AF14-B6BC0AB79731}">
      <dgm:prSet/>
      <dgm:spPr/>
      <dgm:t>
        <a:bodyPr/>
        <a:lstStyle/>
        <a:p>
          <a:pPr rtl="0"/>
          <a:r>
            <a:rPr lang="ru-RU" dirty="0" smtClean="0"/>
            <a:t>При этом только на банки второго уровня </a:t>
          </a:r>
          <a:r>
            <a:rPr lang="ru-RU" dirty="0" err="1" smtClean="0"/>
            <a:t>киберпреступники</a:t>
          </a:r>
          <a:r>
            <a:rPr lang="ru-RU" dirty="0" smtClean="0"/>
            <a:t> ежемесячно осуществляют более 5000 попыток мошеннических транзакций. Основными каналами хищения денег являются дистанционные каналы обслуживания (мобильный банкинг, интернет-банкинг и банкоматы).</a:t>
          </a:r>
          <a:endParaRPr lang="ru-RU" dirty="0"/>
        </a:p>
      </dgm:t>
    </dgm:pt>
    <dgm:pt modelId="{216F3034-A11C-4327-B4A1-609B78291895}" type="parTrans" cxnId="{51B353EC-31CC-44BC-B8A2-B38F60BA76E7}">
      <dgm:prSet/>
      <dgm:spPr/>
      <dgm:t>
        <a:bodyPr/>
        <a:lstStyle/>
        <a:p>
          <a:endParaRPr lang="ru-RU"/>
        </a:p>
      </dgm:t>
    </dgm:pt>
    <dgm:pt modelId="{31B023F2-0A0A-4724-8E15-67D7102D7BF8}" type="sibTrans" cxnId="{51B353EC-31CC-44BC-B8A2-B38F60BA76E7}">
      <dgm:prSet/>
      <dgm:spPr/>
      <dgm:t>
        <a:bodyPr/>
        <a:lstStyle/>
        <a:p>
          <a:endParaRPr lang="ru-RU"/>
        </a:p>
      </dgm:t>
    </dgm:pt>
    <dgm:pt modelId="{0F91E23F-E667-4219-8557-D38BFC5F3682}">
      <dgm:prSet/>
      <dgm:spPr/>
      <dgm:t>
        <a:bodyPr/>
        <a:lstStyle/>
        <a:p>
          <a:pPr rtl="0"/>
          <a:r>
            <a:rPr lang="ru-RU" dirty="0" smtClean="0"/>
            <a:t>В течение 2019 года зарегистрировано более 30 обращений казахстанских банков второго уровня в Национальный Банк </a:t>
          </a:r>
          <a:r>
            <a:rPr lang="kk-KZ" dirty="0" smtClean="0"/>
            <a:t>Республики Казахстан </a:t>
          </a:r>
          <a:r>
            <a:rPr lang="ru-RU" dirty="0" smtClean="0"/>
            <a:t>по причине произошедших </a:t>
          </a:r>
          <a:r>
            <a:rPr lang="ru-RU" dirty="0" err="1" smtClean="0"/>
            <a:t>киберинцидентов</a:t>
          </a:r>
          <a:r>
            <a:rPr lang="ru-RU" dirty="0" smtClean="0"/>
            <a:t>. В свою очередь Национальным Банком и Агентством Республики Казахстан по регулированию и развитию финансового рынка подготовлено и направлено более 200 предупреждений и информационных рассылок субъектам финансового рынка. </a:t>
          </a:r>
          <a:endParaRPr lang="ru-RU" dirty="0"/>
        </a:p>
      </dgm:t>
    </dgm:pt>
    <dgm:pt modelId="{B5BC1BBA-B118-4D9A-901E-45BF7E759057}" type="parTrans" cxnId="{C7AA0260-1810-43B8-A1AD-5AF4723002DF}">
      <dgm:prSet/>
      <dgm:spPr/>
      <dgm:t>
        <a:bodyPr/>
        <a:lstStyle/>
        <a:p>
          <a:endParaRPr lang="ru-RU"/>
        </a:p>
      </dgm:t>
    </dgm:pt>
    <dgm:pt modelId="{EE1CA09D-71E6-41DB-946A-51F5A4868F8B}" type="sibTrans" cxnId="{C7AA0260-1810-43B8-A1AD-5AF4723002DF}">
      <dgm:prSet/>
      <dgm:spPr/>
      <dgm:t>
        <a:bodyPr/>
        <a:lstStyle/>
        <a:p>
          <a:endParaRPr lang="ru-RU"/>
        </a:p>
      </dgm:t>
    </dgm:pt>
    <dgm:pt modelId="{3845E4C3-1668-4A41-AB5C-91D8FA4DBB43}" type="pres">
      <dgm:prSet presAssocID="{95120140-294D-437E-A4FE-BC9469D90F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967D7D-9536-4FD9-9EA7-2B4D797E278C}" type="pres">
      <dgm:prSet presAssocID="{9C688535-A2EE-4AEA-AF14-B6BC0AB79731}" presName="hierRoot1" presStyleCnt="0">
        <dgm:presLayoutVars>
          <dgm:hierBranch val="init"/>
        </dgm:presLayoutVars>
      </dgm:prSet>
      <dgm:spPr/>
    </dgm:pt>
    <dgm:pt modelId="{FC69E2A9-45BB-4CCF-B52A-B857DCA6C1ED}" type="pres">
      <dgm:prSet presAssocID="{9C688535-A2EE-4AEA-AF14-B6BC0AB79731}" presName="rootComposite1" presStyleCnt="0"/>
      <dgm:spPr/>
    </dgm:pt>
    <dgm:pt modelId="{3020F22B-C468-4F0A-94DF-64769E5B3630}" type="pres">
      <dgm:prSet presAssocID="{9C688535-A2EE-4AEA-AF14-B6BC0AB79731}" presName="rootText1" presStyleLbl="node0" presStyleIdx="0" presStyleCnt="2" custScaleY="73250" custLinFactNeighborX="-53" custLinFactNeighborY="3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5B281E-F10A-4853-B41E-BF770B5FD3F6}" type="pres">
      <dgm:prSet presAssocID="{9C688535-A2EE-4AEA-AF14-B6BC0AB797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E386D8-79B3-4465-9DA1-60E85883DE08}" type="pres">
      <dgm:prSet presAssocID="{9C688535-A2EE-4AEA-AF14-B6BC0AB79731}" presName="hierChild2" presStyleCnt="0"/>
      <dgm:spPr/>
    </dgm:pt>
    <dgm:pt modelId="{2949668D-D163-49F8-8AEC-6F23EDB78497}" type="pres">
      <dgm:prSet presAssocID="{9C688535-A2EE-4AEA-AF14-B6BC0AB79731}" presName="hierChild3" presStyleCnt="0"/>
      <dgm:spPr/>
    </dgm:pt>
    <dgm:pt modelId="{12098058-7552-41CC-9952-2D2046200D37}" type="pres">
      <dgm:prSet presAssocID="{0F91E23F-E667-4219-8557-D38BFC5F3682}" presName="hierRoot1" presStyleCnt="0">
        <dgm:presLayoutVars>
          <dgm:hierBranch val="init"/>
        </dgm:presLayoutVars>
      </dgm:prSet>
      <dgm:spPr/>
    </dgm:pt>
    <dgm:pt modelId="{64FE6EA8-A9CA-43CF-BF5C-4387EB2837B5}" type="pres">
      <dgm:prSet presAssocID="{0F91E23F-E667-4219-8557-D38BFC5F3682}" presName="rootComposite1" presStyleCnt="0"/>
      <dgm:spPr/>
    </dgm:pt>
    <dgm:pt modelId="{50A38468-44B2-4814-AC0F-8CCC48E35C29}" type="pres">
      <dgm:prSet presAssocID="{0F91E23F-E667-4219-8557-D38BFC5F3682}" presName="rootText1" presStyleLbl="node0" presStyleIdx="1" presStyleCnt="2" custScaleY="106006" custLinFactNeighborX="53" custLinFactNeighborY="6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AA70A-D258-4685-8E6F-6D288A964801}" type="pres">
      <dgm:prSet presAssocID="{0F91E23F-E667-4219-8557-D38BFC5F36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05A9648-9217-4615-8F60-08621375C728}" type="pres">
      <dgm:prSet presAssocID="{0F91E23F-E667-4219-8557-D38BFC5F3682}" presName="hierChild2" presStyleCnt="0"/>
      <dgm:spPr/>
    </dgm:pt>
    <dgm:pt modelId="{CA93280D-291F-4636-A5B6-277A1E3C8B7F}" type="pres">
      <dgm:prSet presAssocID="{0F91E23F-E667-4219-8557-D38BFC5F3682}" presName="hierChild3" presStyleCnt="0"/>
      <dgm:spPr/>
    </dgm:pt>
  </dgm:ptLst>
  <dgm:cxnLst>
    <dgm:cxn modelId="{5B148712-6F9E-435B-8F01-4EF150AC75F2}" type="presOf" srcId="{9C688535-A2EE-4AEA-AF14-B6BC0AB79731}" destId="{3020F22B-C468-4F0A-94DF-64769E5B3630}" srcOrd="0" destOrd="0" presId="urn:microsoft.com/office/officeart/2005/8/layout/orgChart1"/>
    <dgm:cxn modelId="{2F602AFA-8FCA-43B3-BA95-3889DF8C0C47}" type="presOf" srcId="{95120140-294D-437E-A4FE-BC9469D90F42}" destId="{3845E4C3-1668-4A41-AB5C-91D8FA4DBB43}" srcOrd="0" destOrd="0" presId="urn:microsoft.com/office/officeart/2005/8/layout/orgChart1"/>
    <dgm:cxn modelId="{0F5D4ADB-F72F-47DB-9511-D4E4380C44B7}" type="presOf" srcId="{0F91E23F-E667-4219-8557-D38BFC5F3682}" destId="{E8BAA70A-D258-4685-8E6F-6D288A964801}" srcOrd="1" destOrd="0" presId="urn:microsoft.com/office/officeart/2005/8/layout/orgChart1"/>
    <dgm:cxn modelId="{51B353EC-31CC-44BC-B8A2-B38F60BA76E7}" srcId="{95120140-294D-437E-A4FE-BC9469D90F42}" destId="{9C688535-A2EE-4AEA-AF14-B6BC0AB79731}" srcOrd="0" destOrd="0" parTransId="{216F3034-A11C-4327-B4A1-609B78291895}" sibTransId="{31B023F2-0A0A-4724-8E15-67D7102D7BF8}"/>
    <dgm:cxn modelId="{AF756A4C-7D70-4589-B4FA-14FDA2C334FB}" type="presOf" srcId="{9C688535-A2EE-4AEA-AF14-B6BC0AB79731}" destId="{2D5B281E-F10A-4853-B41E-BF770B5FD3F6}" srcOrd="1" destOrd="0" presId="urn:microsoft.com/office/officeart/2005/8/layout/orgChart1"/>
    <dgm:cxn modelId="{75E7764B-EC0D-45A6-BA33-082352716A34}" type="presOf" srcId="{0F91E23F-E667-4219-8557-D38BFC5F3682}" destId="{50A38468-44B2-4814-AC0F-8CCC48E35C29}" srcOrd="0" destOrd="0" presId="urn:microsoft.com/office/officeart/2005/8/layout/orgChart1"/>
    <dgm:cxn modelId="{C7AA0260-1810-43B8-A1AD-5AF4723002DF}" srcId="{95120140-294D-437E-A4FE-BC9469D90F42}" destId="{0F91E23F-E667-4219-8557-D38BFC5F3682}" srcOrd="1" destOrd="0" parTransId="{B5BC1BBA-B118-4D9A-901E-45BF7E759057}" sibTransId="{EE1CA09D-71E6-41DB-946A-51F5A4868F8B}"/>
    <dgm:cxn modelId="{A65BA569-4D17-4E84-829C-D80FCCBFDBC6}" type="presParOf" srcId="{3845E4C3-1668-4A41-AB5C-91D8FA4DBB43}" destId="{2D967D7D-9536-4FD9-9EA7-2B4D797E278C}" srcOrd="0" destOrd="0" presId="urn:microsoft.com/office/officeart/2005/8/layout/orgChart1"/>
    <dgm:cxn modelId="{70CF395D-FCE1-45AD-80BE-9763B1AA5D6D}" type="presParOf" srcId="{2D967D7D-9536-4FD9-9EA7-2B4D797E278C}" destId="{FC69E2A9-45BB-4CCF-B52A-B857DCA6C1ED}" srcOrd="0" destOrd="0" presId="urn:microsoft.com/office/officeart/2005/8/layout/orgChart1"/>
    <dgm:cxn modelId="{2540E5BA-108E-4638-B4B2-A49032763EFD}" type="presParOf" srcId="{FC69E2A9-45BB-4CCF-B52A-B857DCA6C1ED}" destId="{3020F22B-C468-4F0A-94DF-64769E5B3630}" srcOrd="0" destOrd="0" presId="urn:microsoft.com/office/officeart/2005/8/layout/orgChart1"/>
    <dgm:cxn modelId="{9F487AB6-1D60-4B8B-A371-F23407B7DF26}" type="presParOf" srcId="{FC69E2A9-45BB-4CCF-B52A-B857DCA6C1ED}" destId="{2D5B281E-F10A-4853-B41E-BF770B5FD3F6}" srcOrd="1" destOrd="0" presId="urn:microsoft.com/office/officeart/2005/8/layout/orgChart1"/>
    <dgm:cxn modelId="{AD06D460-665C-46ED-AEC2-3B705494231F}" type="presParOf" srcId="{2D967D7D-9536-4FD9-9EA7-2B4D797E278C}" destId="{EBE386D8-79B3-4465-9DA1-60E85883DE08}" srcOrd="1" destOrd="0" presId="urn:microsoft.com/office/officeart/2005/8/layout/orgChart1"/>
    <dgm:cxn modelId="{C25C7702-5F04-48A7-AFC2-966E996B9C3B}" type="presParOf" srcId="{2D967D7D-9536-4FD9-9EA7-2B4D797E278C}" destId="{2949668D-D163-49F8-8AEC-6F23EDB78497}" srcOrd="2" destOrd="0" presId="urn:microsoft.com/office/officeart/2005/8/layout/orgChart1"/>
    <dgm:cxn modelId="{45F01161-ECC3-42E0-BE66-30573153353B}" type="presParOf" srcId="{3845E4C3-1668-4A41-AB5C-91D8FA4DBB43}" destId="{12098058-7552-41CC-9952-2D2046200D37}" srcOrd="1" destOrd="0" presId="urn:microsoft.com/office/officeart/2005/8/layout/orgChart1"/>
    <dgm:cxn modelId="{FE08BC3F-69BD-474A-848D-EA820C2271CC}" type="presParOf" srcId="{12098058-7552-41CC-9952-2D2046200D37}" destId="{64FE6EA8-A9CA-43CF-BF5C-4387EB2837B5}" srcOrd="0" destOrd="0" presId="urn:microsoft.com/office/officeart/2005/8/layout/orgChart1"/>
    <dgm:cxn modelId="{7ED20747-9A74-48E9-9AB9-0045E622D9C9}" type="presParOf" srcId="{64FE6EA8-A9CA-43CF-BF5C-4387EB2837B5}" destId="{50A38468-44B2-4814-AC0F-8CCC48E35C29}" srcOrd="0" destOrd="0" presId="urn:microsoft.com/office/officeart/2005/8/layout/orgChart1"/>
    <dgm:cxn modelId="{50B476A2-5615-4C48-BBE9-DBAB5AA48051}" type="presParOf" srcId="{64FE6EA8-A9CA-43CF-BF5C-4387EB2837B5}" destId="{E8BAA70A-D258-4685-8E6F-6D288A964801}" srcOrd="1" destOrd="0" presId="urn:microsoft.com/office/officeart/2005/8/layout/orgChart1"/>
    <dgm:cxn modelId="{4DD49D98-E9D1-45E7-B361-9C095ABFE7E6}" type="presParOf" srcId="{12098058-7552-41CC-9952-2D2046200D37}" destId="{305A9648-9217-4615-8F60-08621375C728}" srcOrd="1" destOrd="0" presId="urn:microsoft.com/office/officeart/2005/8/layout/orgChart1"/>
    <dgm:cxn modelId="{EA2BDD89-9177-4C68-B001-BB07E046A8A4}" type="presParOf" srcId="{12098058-7552-41CC-9952-2D2046200D37}" destId="{CA93280D-291F-4636-A5B6-277A1E3C8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CC88FD-F8E2-4943-AA51-D8D58DBA55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2B58F-3BA8-4790-A264-B9EF884FC3C5}">
      <dgm:prSet/>
      <dgm:spPr/>
      <dgm:t>
        <a:bodyPr/>
        <a:lstStyle/>
        <a:p>
          <a:pPr rtl="0"/>
          <a:r>
            <a:rPr lang="ru-RU" dirty="0" smtClean="0"/>
            <a:t>На оперативном уровне для обеспечения </a:t>
          </a:r>
          <a:r>
            <a:rPr lang="ru-RU" dirty="0" err="1" smtClean="0"/>
            <a:t>кибербезопасности</a:t>
          </a:r>
          <a:r>
            <a:rPr lang="ru-RU" dirty="0" smtClean="0"/>
            <a:t> финансового рынка отраслевой центр Агентства способствует внедрению структурированного подхода к управлению инцидентами </a:t>
          </a:r>
          <a:r>
            <a:rPr lang="ru-RU" dirty="0" err="1" smtClean="0"/>
            <a:t>кибербезопасности</a:t>
          </a:r>
          <a:r>
            <a:rPr lang="ru-RU" dirty="0" smtClean="0"/>
            <a:t>. Обеспечение </a:t>
          </a:r>
          <a:r>
            <a:rPr lang="ru-RU" dirty="0" err="1" smtClean="0"/>
            <a:t>кибербезопасности</a:t>
          </a:r>
          <a:r>
            <a:rPr lang="ru-RU" dirty="0" smtClean="0"/>
            <a:t> финансового рынка состоит из четырех ключевых элементов:</a:t>
          </a:r>
          <a:endParaRPr lang="ru-RU" dirty="0"/>
        </a:p>
      </dgm:t>
    </dgm:pt>
    <dgm:pt modelId="{2A300DB6-90CA-42D0-9F4B-FD4D6C9A1E52}" type="parTrans" cxnId="{BAEB81A5-441B-452A-81EE-442BA2AFE0ED}">
      <dgm:prSet/>
      <dgm:spPr/>
      <dgm:t>
        <a:bodyPr/>
        <a:lstStyle/>
        <a:p>
          <a:endParaRPr lang="ru-RU"/>
        </a:p>
      </dgm:t>
    </dgm:pt>
    <dgm:pt modelId="{115D2564-5BD5-475E-92B5-EE7F4C4BDB50}" type="sibTrans" cxnId="{BAEB81A5-441B-452A-81EE-442BA2AFE0ED}">
      <dgm:prSet/>
      <dgm:spPr/>
      <dgm:t>
        <a:bodyPr/>
        <a:lstStyle/>
        <a:p>
          <a:endParaRPr lang="ru-RU"/>
        </a:p>
      </dgm:t>
    </dgm:pt>
    <dgm:pt modelId="{0EA30F90-5748-4FFD-A5C4-7C3FB1C1783B}">
      <dgm:prSet/>
      <dgm:spPr/>
      <dgm:t>
        <a:bodyPr/>
        <a:lstStyle/>
        <a:p>
          <a:pPr rtl="0"/>
          <a:r>
            <a:rPr lang="ru-RU" smtClean="0"/>
            <a:t>• мониторинг и обнаружение киберугроз;</a:t>
          </a:r>
          <a:endParaRPr lang="ru-RU"/>
        </a:p>
      </dgm:t>
    </dgm:pt>
    <dgm:pt modelId="{9932C974-B1B1-42B6-AADB-A38D9926DBCC}" type="parTrans" cxnId="{096E180A-A1F9-4D8E-AA06-BF301128BD84}">
      <dgm:prSet/>
      <dgm:spPr/>
      <dgm:t>
        <a:bodyPr/>
        <a:lstStyle/>
        <a:p>
          <a:endParaRPr lang="ru-RU"/>
        </a:p>
      </dgm:t>
    </dgm:pt>
    <dgm:pt modelId="{A83A7840-5C8F-43A1-8530-BC1E670D8C63}" type="sibTrans" cxnId="{096E180A-A1F9-4D8E-AA06-BF301128BD84}">
      <dgm:prSet/>
      <dgm:spPr/>
      <dgm:t>
        <a:bodyPr/>
        <a:lstStyle/>
        <a:p>
          <a:endParaRPr lang="ru-RU"/>
        </a:p>
      </dgm:t>
    </dgm:pt>
    <dgm:pt modelId="{F3B2E04C-5C6E-42F4-ACAE-B44FCCC83770}">
      <dgm:prSet/>
      <dgm:spPr/>
      <dgm:t>
        <a:bodyPr/>
        <a:lstStyle/>
        <a:p>
          <a:pPr rtl="0"/>
          <a:r>
            <a:rPr lang="ru-RU" smtClean="0"/>
            <a:t>• профилактика (предотвращение) киберинцидентов;</a:t>
          </a:r>
          <a:endParaRPr lang="ru-RU"/>
        </a:p>
      </dgm:t>
    </dgm:pt>
    <dgm:pt modelId="{77ACE6DF-882F-4AE0-A5C1-D37A1D15DCD0}" type="parTrans" cxnId="{24B320E9-2D28-4197-A49A-94A6BBB7E609}">
      <dgm:prSet/>
      <dgm:spPr/>
      <dgm:t>
        <a:bodyPr/>
        <a:lstStyle/>
        <a:p>
          <a:endParaRPr lang="ru-RU"/>
        </a:p>
      </dgm:t>
    </dgm:pt>
    <dgm:pt modelId="{7B5C3510-40AE-46B1-B2D3-AEF2E46912EA}" type="sibTrans" cxnId="{24B320E9-2D28-4197-A49A-94A6BBB7E609}">
      <dgm:prSet/>
      <dgm:spPr/>
      <dgm:t>
        <a:bodyPr/>
        <a:lstStyle/>
        <a:p>
          <a:endParaRPr lang="ru-RU"/>
        </a:p>
      </dgm:t>
    </dgm:pt>
    <dgm:pt modelId="{B851B661-5192-46E6-94BB-F556D52AC1AC}">
      <dgm:prSet/>
      <dgm:spPr/>
      <dgm:t>
        <a:bodyPr/>
        <a:lstStyle/>
        <a:p>
          <a:pPr rtl="0"/>
          <a:r>
            <a:rPr lang="ru-RU" smtClean="0"/>
            <a:t>• реагирование на киберинциденты;</a:t>
          </a:r>
          <a:endParaRPr lang="ru-RU"/>
        </a:p>
      </dgm:t>
    </dgm:pt>
    <dgm:pt modelId="{9A5BA3E2-6469-46A8-BBD3-57A2B956C3C1}" type="parTrans" cxnId="{94733FA2-36D1-4865-AF27-71288A0BECB8}">
      <dgm:prSet/>
      <dgm:spPr/>
      <dgm:t>
        <a:bodyPr/>
        <a:lstStyle/>
        <a:p>
          <a:endParaRPr lang="ru-RU"/>
        </a:p>
      </dgm:t>
    </dgm:pt>
    <dgm:pt modelId="{F068F987-FC52-404A-AFF9-2C56E5961876}" type="sibTrans" cxnId="{94733FA2-36D1-4865-AF27-71288A0BECB8}">
      <dgm:prSet/>
      <dgm:spPr/>
      <dgm:t>
        <a:bodyPr/>
        <a:lstStyle/>
        <a:p>
          <a:endParaRPr lang="ru-RU"/>
        </a:p>
      </dgm:t>
    </dgm:pt>
    <dgm:pt modelId="{0A7AE942-9D38-4FEE-A0BD-CBC2A668680A}">
      <dgm:prSet/>
      <dgm:spPr/>
      <dgm:t>
        <a:bodyPr/>
        <a:lstStyle/>
        <a:p>
          <a:pPr rtl="0"/>
          <a:r>
            <a:rPr lang="ru-RU" smtClean="0"/>
            <a:t>• повышение осведомленности по вопросам кибербезопасности.</a:t>
          </a:r>
          <a:endParaRPr lang="ru-RU"/>
        </a:p>
      </dgm:t>
    </dgm:pt>
    <dgm:pt modelId="{5D696D81-29B8-421B-8B92-0D0B7B6F5237}" type="parTrans" cxnId="{43EE3D8B-69FA-4C03-AB6A-942B54B76FDD}">
      <dgm:prSet/>
      <dgm:spPr/>
      <dgm:t>
        <a:bodyPr/>
        <a:lstStyle/>
        <a:p>
          <a:endParaRPr lang="ru-RU"/>
        </a:p>
      </dgm:t>
    </dgm:pt>
    <dgm:pt modelId="{92B16E5F-CCD4-4F0B-9BB7-3ADACF60D078}" type="sibTrans" cxnId="{43EE3D8B-69FA-4C03-AB6A-942B54B76FDD}">
      <dgm:prSet/>
      <dgm:spPr/>
      <dgm:t>
        <a:bodyPr/>
        <a:lstStyle/>
        <a:p>
          <a:endParaRPr lang="ru-RU"/>
        </a:p>
      </dgm:t>
    </dgm:pt>
    <dgm:pt modelId="{92E058F3-06D3-480C-A97F-B53FA9E8DA38}" type="pres">
      <dgm:prSet presAssocID="{8BCC88FD-F8E2-4943-AA51-D8D58DBA5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F74B7-BF6F-4145-8924-2BC30EF299F1}" type="pres">
      <dgm:prSet presAssocID="{C2C2B58F-3BA8-4790-A264-B9EF884FC3C5}" presName="parentText" presStyleLbl="node1" presStyleIdx="0" presStyleCnt="5" custScaleY="130590" custLinFactY="-60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FA1B2-32A9-48B7-A7AC-B05BF437684B}" type="pres">
      <dgm:prSet presAssocID="{115D2564-5BD5-475E-92B5-EE7F4C4BDB50}" presName="spacer" presStyleCnt="0"/>
      <dgm:spPr/>
    </dgm:pt>
    <dgm:pt modelId="{C7FE4A31-2255-42EF-9ACA-A735D4DE9DBB}" type="pres">
      <dgm:prSet presAssocID="{0EA30F90-5748-4FFD-A5C4-7C3FB1C178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BC10D-36DC-4DF7-9EEE-EE550462ED45}" type="pres">
      <dgm:prSet presAssocID="{A83A7840-5C8F-43A1-8530-BC1E670D8C63}" presName="spacer" presStyleCnt="0"/>
      <dgm:spPr/>
    </dgm:pt>
    <dgm:pt modelId="{3ADFC883-C444-402B-86F1-B30188F5FAA8}" type="pres">
      <dgm:prSet presAssocID="{F3B2E04C-5C6E-42F4-ACAE-B44FCCC837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03D5-EA02-4C55-B80F-E10F856B51AC}" type="pres">
      <dgm:prSet presAssocID="{7B5C3510-40AE-46B1-B2D3-AEF2E46912EA}" presName="spacer" presStyleCnt="0"/>
      <dgm:spPr/>
    </dgm:pt>
    <dgm:pt modelId="{90323B61-C1A1-437C-88CE-AFE1EC4B850D}" type="pres">
      <dgm:prSet presAssocID="{B851B661-5192-46E6-94BB-F556D52AC1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FFBCC-CC72-4953-A82C-539002028D7C}" type="pres">
      <dgm:prSet presAssocID="{F068F987-FC52-404A-AFF9-2C56E5961876}" presName="spacer" presStyleCnt="0"/>
      <dgm:spPr/>
    </dgm:pt>
    <dgm:pt modelId="{45E4741C-13CC-4D3D-9ED3-6CFBEAC3AB41}" type="pres">
      <dgm:prSet presAssocID="{0A7AE942-9D38-4FEE-A0BD-CBC2A66868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733FA2-36D1-4865-AF27-71288A0BECB8}" srcId="{8BCC88FD-F8E2-4943-AA51-D8D58DBA55FD}" destId="{B851B661-5192-46E6-94BB-F556D52AC1AC}" srcOrd="3" destOrd="0" parTransId="{9A5BA3E2-6469-46A8-BBD3-57A2B956C3C1}" sibTransId="{F068F987-FC52-404A-AFF9-2C56E5961876}"/>
    <dgm:cxn modelId="{27F12644-E5A5-4542-B4DF-CFDA8FA0DDBF}" type="presOf" srcId="{8BCC88FD-F8E2-4943-AA51-D8D58DBA55FD}" destId="{92E058F3-06D3-480C-A97F-B53FA9E8DA38}" srcOrd="0" destOrd="0" presId="urn:microsoft.com/office/officeart/2005/8/layout/vList2"/>
    <dgm:cxn modelId="{7172DDE6-252E-4D3C-A498-9BAAC3580455}" type="presOf" srcId="{B851B661-5192-46E6-94BB-F556D52AC1AC}" destId="{90323B61-C1A1-437C-88CE-AFE1EC4B850D}" srcOrd="0" destOrd="0" presId="urn:microsoft.com/office/officeart/2005/8/layout/vList2"/>
    <dgm:cxn modelId="{096E180A-A1F9-4D8E-AA06-BF301128BD84}" srcId="{8BCC88FD-F8E2-4943-AA51-D8D58DBA55FD}" destId="{0EA30F90-5748-4FFD-A5C4-7C3FB1C1783B}" srcOrd="1" destOrd="0" parTransId="{9932C974-B1B1-42B6-AADB-A38D9926DBCC}" sibTransId="{A83A7840-5C8F-43A1-8530-BC1E670D8C63}"/>
    <dgm:cxn modelId="{BAEB81A5-441B-452A-81EE-442BA2AFE0ED}" srcId="{8BCC88FD-F8E2-4943-AA51-D8D58DBA55FD}" destId="{C2C2B58F-3BA8-4790-A264-B9EF884FC3C5}" srcOrd="0" destOrd="0" parTransId="{2A300DB6-90CA-42D0-9F4B-FD4D6C9A1E52}" sibTransId="{115D2564-5BD5-475E-92B5-EE7F4C4BDB50}"/>
    <dgm:cxn modelId="{6F1D1939-E8AF-45DB-9881-6EB10060B45E}" type="presOf" srcId="{0EA30F90-5748-4FFD-A5C4-7C3FB1C1783B}" destId="{C7FE4A31-2255-42EF-9ACA-A735D4DE9DBB}" srcOrd="0" destOrd="0" presId="urn:microsoft.com/office/officeart/2005/8/layout/vList2"/>
    <dgm:cxn modelId="{6614480A-C3B8-402B-9674-FC2F7EC97A8E}" type="presOf" srcId="{0A7AE942-9D38-4FEE-A0BD-CBC2A668680A}" destId="{45E4741C-13CC-4D3D-9ED3-6CFBEAC3AB41}" srcOrd="0" destOrd="0" presId="urn:microsoft.com/office/officeart/2005/8/layout/vList2"/>
    <dgm:cxn modelId="{24B320E9-2D28-4197-A49A-94A6BBB7E609}" srcId="{8BCC88FD-F8E2-4943-AA51-D8D58DBA55FD}" destId="{F3B2E04C-5C6E-42F4-ACAE-B44FCCC83770}" srcOrd="2" destOrd="0" parTransId="{77ACE6DF-882F-4AE0-A5C1-D37A1D15DCD0}" sibTransId="{7B5C3510-40AE-46B1-B2D3-AEF2E46912EA}"/>
    <dgm:cxn modelId="{43EE3D8B-69FA-4C03-AB6A-942B54B76FDD}" srcId="{8BCC88FD-F8E2-4943-AA51-D8D58DBA55FD}" destId="{0A7AE942-9D38-4FEE-A0BD-CBC2A668680A}" srcOrd="4" destOrd="0" parTransId="{5D696D81-29B8-421B-8B92-0D0B7B6F5237}" sibTransId="{92B16E5F-CCD4-4F0B-9BB7-3ADACF60D078}"/>
    <dgm:cxn modelId="{638B7921-DC27-4CCA-9E0B-30CC3CEDBA98}" type="presOf" srcId="{F3B2E04C-5C6E-42F4-ACAE-B44FCCC83770}" destId="{3ADFC883-C444-402B-86F1-B30188F5FAA8}" srcOrd="0" destOrd="0" presId="urn:microsoft.com/office/officeart/2005/8/layout/vList2"/>
    <dgm:cxn modelId="{8A414973-BEE6-4075-998A-4DF90C962967}" type="presOf" srcId="{C2C2B58F-3BA8-4790-A264-B9EF884FC3C5}" destId="{6F2F74B7-BF6F-4145-8924-2BC30EF299F1}" srcOrd="0" destOrd="0" presId="urn:microsoft.com/office/officeart/2005/8/layout/vList2"/>
    <dgm:cxn modelId="{95CD5D82-0115-4C4F-A7F5-2340D4D2A2E1}" type="presParOf" srcId="{92E058F3-06D3-480C-A97F-B53FA9E8DA38}" destId="{6F2F74B7-BF6F-4145-8924-2BC30EF299F1}" srcOrd="0" destOrd="0" presId="urn:microsoft.com/office/officeart/2005/8/layout/vList2"/>
    <dgm:cxn modelId="{68E95B5D-35A6-406F-A7C3-EC3CFF897543}" type="presParOf" srcId="{92E058F3-06D3-480C-A97F-B53FA9E8DA38}" destId="{FBBFA1B2-32A9-48B7-A7AC-B05BF437684B}" srcOrd="1" destOrd="0" presId="urn:microsoft.com/office/officeart/2005/8/layout/vList2"/>
    <dgm:cxn modelId="{CC055813-FBB0-4867-8CC3-1E542610FF19}" type="presParOf" srcId="{92E058F3-06D3-480C-A97F-B53FA9E8DA38}" destId="{C7FE4A31-2255-42EF-9ACA-A735D4DE9DBB}" srcOrd="2" destOrd="0" presId="urn:microsoft.com/office/officeart/2005/8/layout/vList2"/>
    <dgm:cxn modelId="{CF46495E-59CB-4E9B-97CC-287F373DE1BB}" type="presParOf" srcId="{92E058F3-06D3-480C-A97F-B53FA9E8DA38}" destId="{BF6BC10D-36DC-4DF7-9EEE-EE550462ED45}" srcOrd="3" destOrd="0" presId="urn:microsoft.com/office/officeart/2005/8/layout/vList2"/>
    <dgm:cxn modelId="{A60E8BD5-543A-482C-80FD-0185CB84A963}" type="presParOf" srcId="{92E058F3-06D3-480C-A97F-B53FA9E8DA38}" destId="{3ADFC883-C444-402B-86F1-B30188F5FAA8}" srcOrd="4" destOrd="0" presId="urn:microsoft.com/office/officeart/2005/8/layout/vList2"/>
    <dgm:cxn modelId="{082DC156-49C5-423B-8E2A-065F000A9E5D}" type="presParOf" srcId="{92E058F3-06D3-480C-A97F-B53FA9E8DA38}" destId="{0EBC03D5-EA02-4C55-B80F-E10F856B51AC}" srcOrd="5" destOrd="0" presId="urn:microsoft.com/office/officeart/2005/8/layout/vList2"/>
    <dgm:cxn modelId="{9154769B-6D11-4968-B897-E501F94AA834}" type="presParOf" srcId="{92E058F3-06D3-480C-A97F-B53FA9E8DA38}" destId="{90323B61-C1A1-437C-88CE-AFE1EC4B850D}" srcOrd="6" destOrd="0" presId="urn:microsoft.com/office/officeart/2005/8/layout/vList2"/>
    <dgm:cxn modelId="{ED62D4A6-DFD9-4292-B556-8DB8B31FA625}" type="presParOf" srcId="{92E058F3-06D3-480C-A97F-B53FA9E8DA38}" destId="{176FFBCC-CC72-4953-A82C-539002028D7C}" srcOrd="7" destOrd="0" presId="urn:microsoft.com/office/officeart/2005/8/layout/vList2"/>
    <dgm:cxn modelId="{F0A99841-045E-4F2F-8F36-C2E507F6B296}" type="presParOf" srcId="{92E058F3-06D3-480C-A97F-B53FA9E8DA38}" destId="{45E4741C-13CC-4D3D-9ED3-6CFBEAC3AB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98B219-AC60-47BD-B87E-C2745A98147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A96AB2-6FCD-4C6F-A8EC-CB6256E5FDC1}">
      <dgm:prSet/>
      <dgm:spPr/>
      <dgm:t>
        <a:bodyPr/>
        <a:lstStyle/>
        <a:p>
          <a:pPr rtl="0"/>
          <a:r>
            <a:rPr lang="ru-RU" smtClean="0"/>
            <a:t>Необходимо проводить повышение киберграмотности населения по двум направлениям. </a:t>
          </a:r>
          <a:endParaRPr lang="ru-RU"/>
        </a:p>
      </dgm:t>
    </dgm:pt>
    <dgm:pt modelId="{8474D2CA-3A56-41CD-8DDD-C9D4347A333A}" type="parTrans" cxnId="{D1550131-FFC4-4989-8C7E-6B505DB118D1}">
      <dgm:prSet/>
      <dgm:spPr/>
      <dgm:t>
        <a:bodyPr/>
        <a:lstStyle/>
        <a:p>
          <a:endParaRPr lang="ru-RU"/>
        </a:p>
      </dgm:t>
    </dgm:pt>
    <dgm:pt modelId="{C4B0DCF6-F048-4D3A-8717-F8A0BD47363B}" type="sibTrans" cxnId="{D1550131-FFC4-4989-8C7E-6B505DB118D1}">
      <dgm:prSet/>
      <dgm:spPr/>
      <dgm:t>
        <a:bodyPr/>
        <a:lstStyle/>
        <a:p>
          <a:endParaRPr lang="ru-RU"/>
        </a:p>
      </dgm:t>
    </dgm:pt>
    <dgm:pt modelId="{83448A2F-CAB7-4A27-BD33-B94FDCBE8B6A}">
      <dgm:prSet/>
      <dgm:spPr/>
      <dgm:t>
        <a:bodyPr/>
        <a:lstStyle/>
        <a:p>
          <a:pPr rtl="0"/>
          <a:r>
            <a:rPr lang="ru-RU" dirty="0" smtClean="0"/>
            <a:t>В первую очередь, необходимо освещать в средствах массовой информации актуальные методы реагирования на </a:t>
          </a:r>
          <a:r>
            <a:rPr lang="ru-RU" dirty="0" err="1" smtClean="0"/>
            <a:t>киберугрозы</a:t>
          </a:r>
          <a:r>
            <a:rPr lang="ru-RU" dirty="0" smtClean="0"/>
            <a:t>, возникающие при использовании финансовых услуг в Интернете. </a:t>
          </a:r>
          <a:endParaRPr lang="ru-RU" dirty="0"/>
        </a:p>
      </dgm:t>
    </dgm:pt>
    <dgm:pt modelId="{65390FDB-E2D9-402E-93E6-875B4983B803}" type="parTrans" cxnId="{9EA94EE6-6232-4825-9665-C8E7B690E088}">
      <dgm:prSet/>
      <dgm:spPr/>
      <dgm:t>
        <a:bodyPr/>
        <a:lstStyle/>
        <a:p>
          <a:endParaRPr lang="ru-RU"/>
        </a:p>
      </dgm:t>
    </dgm:pt>
    <dgm:pt modelId="{7F047971-E454-4C1E-B585-112C12DCA7B9}" type="sibTrans" cxnId="{9EA94EE6-6232-4825-9665-C8E7B690E088}">
      <dgm:prSet/>
      <dgm:spPr/>
      <dgm:t>
        <a:bodyPr/>
        <a:lstStyle/>
        <a:p>
          <a:endParaRPr lang="ru-RU"/>
        </a:p>
      </dgm:t>
    </dgm:pt>
    <dgm:pt modelId="{559F5DEB-D741-4951-B8D9-1B9CDF46D9A4}">
      <dgm:prSet/>
      <dgm:spPr/>
      <dgm:t>
        <a:bodyPr/>
        <a:lstStyle/>
        <a:p>
          <a:pPr rtl="0"/>
          <a:r>
            <a:rPr lang="ru-RU" smtClean="0"/>
            <a:t>Второе направление включать разделы, посвященные безопасному получению удаленных финансовых услуг, в программу по повышению финансовой грамотности населения.</a:t>
          </a:r>
          <a:endParaRPr lang="ru-RU"/>
        </a:p>
      </dgm:t>
    </dgm:pt>
    <dgm:pt modelId="{9C8F8650-DFB4-4AF6-A2C0-740913ED79A4}" type="parTrans" cxnId="{B9A36BB0-71B0-40D7-A466-D41553EC0560}">
      <dgm:prSet/>
      <dgm:spPr/>
      <dgm:t>
        <a:bodyPr/>
        <a:lstStyle/>
        <a:p>
          <a:endParaRPr lang="ru-RU"/>
        </a:p>
      </dgm:t>
    </dgm:pt>
    <dgm:pt modelId="{A3F39F2D-835C-4490-B3D2-AA306E8DFEE0}" type="sibTrans" cxnId="{B9A36BB0-71B0-40D7-A466-D41553EC0560}">
      <dgm:prSet/>
      <dgm:spPr/>
      <dgm:t>
        <a:bodyPr/>
        <a:lstStyle/>
        <a:p>
          <a:endParaRPr lang="ru-RU"/>
        </a:p>
      </dgm:t>
    </dgm:pt>
    <dgm:pt modelId="{04E07F7F-68E4-43A3-A702-058F8E6FE1F2}" type="pres">
      <dgm:prSet presAssocID="{2398B219-AC60-47BD-B87E-C2745A9814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A7D0A-56FE-4A65-9883-C69C3152DAE0}" type="pres">
      <dgm:prSet presAssocID="{CCA96AB2-6FCD-4C6F-A8EC-CB6256E5FDC1}" presName="circle1" presStyleLbl="node1" presStyleIdx="0" presStyleCnt="3"/>
      <dgm:spPr/>
    </dgm:pt>
    <dgm:pt modelId="{4A02B1D7-2115-4021-856A-B9E5919AC146}" type="pres">
      <dgm:prSet presAssocID="{CCA96AB2-6FCD-4C6F-A8EC-CB6256E5FDC1}" presName="space" presStyleCnt="0"/>
      <dgm:spPr/>
    </dgm:pt>
    <dgm:pt modelId="{6F6E5405-93B6-4829-AB20-E64A91A19B74}" type="pres">
      <dgm:prSet presAssocID="{CCA96AB2-6FCD-4C6F-A8EC-CB6256E5FDC1}" presName="rect1" presStyleLbl="alignAcc1" presStyleIdx="0" presStyleCnt="3"/>
      <dgm:spPr/>
      <dgm:t>
        <a:bodyPr/>
        <a:lstStyle/>
        <a:p>
          <a:endParaRPr lang="ru-RU"/>
        </a:p>
      </dgm:t>
    </dgm:pt>
    <dgm:pt modelId="{9F6BFFAC-D07F-47F2-B636-FA97DBF08232}" type="pres">
      <dgm:prSet presAssocID="{83448A2F-CAB7-4A27-BD33-B94FDCBE8B6A}" presName="vertSpace2" presStyleLbl="node1" presStyleIdx="0" presStyleCnt="3"/>
      <dgm:spPr/>
    </dgm:pt>
    <dgm:pt modelId="{292AA531-D9CB-43FC-B2F2-905B3162EA6F}" type="pres">
      <dgm:prSet presAssocID="{83448A2F-CAB7-4A27-BD33-B94FDCBE8B6A}" presName="circle2" presStyleLbl="node1" presStyleIdx="1" presStyleCnt="3"/>
      <dgm:spPr/>
    </dgm:pt>
    <dgm:pt modelId="{5A5BEA06-522D-418A-9E19-911F314CA903}" type="pres">
      <dgm:prSet presAssocID="{83448A2F-CAB7-4A27-BD33-B94FDCBE8B6A}" presName="rect2" presStyleLbl="alignAcc1" presStyleIdx="1" presStyleCnt="3"/>
      <dgm:spPr/>
      <dgm:t>
        <a:bodyPr/>
        <a:lstStyle/>
        <a:p>
          <a:endParaRPr lang="ru-RU"/>
        </a:p>
      </dgm:t>
    </dgm:pt>
    <dgm:pt modelId="{468A8120-7349-461A-8096-A34B2AA3F474}" type="pres">
      <dgm:prSet presAssocID="{559F5DEB-D741-4951-B8D9-1B9CDF46D9A4}" presName="vertSpace3" presStyleLbl="node1" presStyleIdx="1" presStyleCnt="3"/>
      <dgm:spPr/>
    </dgm:pt>
    <dgm:pt modelId="{C4981990-66F1-4C20-A1AD-F7C16606D926}" type="pres">
      <dgm:prSet presAssocID="{559F5DEB-D741-4951-B8D9-1B9CDF46D9A4}" presName="circle3" presStyleLbl="node1" presStyleIdx="2" presStyleCnt="3"/>
      <dgm:spPr/>
    </dgm:pt>
    <dgm:pt modelId="{BFF593DB-C86D-4E59-A220-7ACEBCB0FAD4}" type="pres">
      <dgm:prSet presAssocID="{559F5DEB-D741-4951-B8D9-1B9CDF46D9A4}" presName="rect3" presStyleLbl="alignAcc1" presStyleIdx="2" presStyleCnt="3"/>
      <dgm:spPr/>
      <dgm:t>
        <a:bodyPr/>
        <a:lstStyle/>
        <a:p>
          <a:endParaRPr lang="ru-RU"/>
        </a:p>
      </dgm:t>
    </dgm:pt>
    <dgm:pt modelId="{973651F5-2D61-4D70-9F4E-EC0D6BFC64DC}" type="pres">
      <dgm:prSet presAssocID="{CCA96AB2-6FCD-4C6F-A8EC-CB6256E5FDC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2EE35-4722-4925-B9E5-6FD56A747F1A}" type="pres">
      <dgm:prSet presAssocID="{83448A2F-CAB7-4A27-BD33-B94FDCBE8B6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FA3AD-278F-43D1-AD12-E69CAA862CEE}" type="pres">
      <dgm:prSet presAssocID="{559F5DEB-D741-4951-B8D9-1B9CDF46D9A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35F84-FF70-4B84-913B-FAD0E51B12F9}" type="presOf" srcId="{CCA96AB2-6FCD-4C6F-A8EC-CB6256E5FDC1}" destId="{973651F5-2D61-4D70-9F4E-EC0D6BFC64DC}" srcOrd="1" destOrd="0" presId="urn:microsoft.com/office/officeart/2005/8/layout/target3"/>
    <dgm:cxn modelId="{150E64FD-C696-415D-904A-1692180B2769}" type="presOf" srcId="{559F5DEB-D741-4951-B8D9-1B9CDF46D9A4}" destId="{3ABFA3AD-278F-43D1-AD12-E69CAA862CEE}" srcOrd="1" destOrd="0" presId="urn:microsoft.com/office/officeart/2005/8/layout/target3"/>
    <dgm:cxn modelId="{5D6BBEC0-5190-40F5-8229-D1AAB3D2394E}" type="presOf" srcId="{83448A2F-CAB7-4A27-BD33-B94FDCBE8B6A}" destId="{5A5BEA06-522D-418A-9E19-911F314CA903}" srcOrd="0" destOrd="0" presId="urn:microsoft.com/office/officeart/2005/8/layout/target3"/>
    <dgm:cxn modelId="{83A8DFCB-A4AC-4731-A8E7-30D63E38999A}" type="presOf" srcId="{2398B219-AC60-47BD-B87E-C2745A981471}" destId="{04E07F7F-68E4-43A3-A702-058F8E6FE1F2}" srcOrd="0" destOrd="0" presId="urn:microsoft.com/office/officeart/2005/8/layout/target3"/>
    <dgm:cxn modelId="{C1021593-6E34-4328-9313-88C179C8DFB3}" type="presOf" srcId="{559F5DEB-D741-4951-B8D9-1B9CDF46D9A4}" destId="{BFF593DB-C86D-4E59-A220-7ACEBCB0FAD4}" srcOrd="0" destOrd="0" presId="urn:microsoft.com/office/officeart/2005/8/layout/target3"/>
    <dgm:cxn modelId="{35857CD2-071A-453B-8C9B-CF2AA936CEE3}" type="presOf" srcId="{83448A2F-CAB7-4A27-BD33-B94FDCBE8B6A}" destId="{59C2EE35-4722-4925-B9E5-6FD56A747F1A}" srcOrd="1" destOrd="0" presId="urn:microsoft.com/office/officeart/2005/8/layout/target3"/>
    <dgm:cxn modelId="{B9A36BB0-71B0-40D7-A466-D41553EC0560}" srcId="{2398B219-AC60-47BD-B87E-C2745A981471}" destId="{559F5DEB-D741-4951-B8D9-1B9CDF46D9A4}" srcOrd="2" destOrd="0" parTransId="{9C8F8650-DFB4-4AF6-A2C0-740913ED79A4}" sibTransId="{A3F39F2D-835C-4490-B3D2-AA306E8DFEE0}"/>
    <dgm:cxn modelId="{6C22142E-533A-427B-BFF5-994235DF0940}" type="presOf" srcId="{CCA96AB2-6FCD-4C6F-A8EC-CB6256E5FDC1}" destId="{6F6E5405-93B6-4829-AB20-E64A91A19B74}" srcOrd="0" destOrd="0" presId="urn:microsoft.com/office/officeart/2005/8/layout/target3"/>
    <dgm:cxn modelId="{9EA94EE6-6232-4825-9665-C8E7B690E088}" srcId="{2398B219-AC60-47BD-B87E-C2745A981471}" destId="{83448A2F-CAB7-4A27-BD33-B94FDCBE8B6A}" srcOrd="1" destOrd="0" parTransId="{65390FDB-E2D9-402E-93E6-875B4983B803}" sibTransId="{7F047971-E454-4C1E-B585-112C12DCA7B9}"/>
    <dgm:cxn modelId="{D1550131-FFC4-4989-8C7E-6B505DB118D1}" srcId="{2398B219-AC60-47BD-B87E-C2745A981471}" destId="{CCA96AB2-6FCD-4C6F-A8EC-CB6256E5FDC1}" srcOrd="0" destOrd="0" parTransId="{8474D2CA-3A56-41CD-8DDD-C9D4347A333A}" sibTransId="{C4B0DCF6-F048-4D3A-8717-F8A0BD47363B}"/>
    <dgm:cxn modelId="{3C2F593E-ED86-4AF4-8A3E-92FB3D264F1A}" type="presParOf" srcId="{04E07F7F-68E4-43A3-A702-058F8E6FE1F2}" destId="{8CBA7D0A-56FE-4A65-9883-C69C3152DAE0}" srcOrd="0" destOrd="0" presId="urn:microsoft.com/office/officeart/2005/8/layout/target3"/>
    <dgm:cxn modelId="{A957F171-9EE3-46EF-85A5-9C9895728D38}" type="presParOf" srcId="{04E07F7F-68E4-43A3-A702-058F8E6FE1F2}" destId="{4A02B1D7-2115-4021-856A-B9E5919AC146}" srcOrd="1" destOrd="0" presId="urn:microsoft.com/office/officeart/2005/8/layout/target3"/>
    <dgm:cxn modelId="{C2632B63-34B2-4EC7-9584-AE089199783D}" type="presParOf" srcId="{04E07F7F-68E4-43A3-A702-058F8E6FE1F2}" destId="{6F6E5405-93B6-4829-AB20-E64A91A19B74}" srcOrd="2" destOrd="0" presId="urn:microsoft.com/office/officeart/2005/8/layout/target3"/>
    <dgm:cxn modelId="{77FFA17A-B365-4922-94FD-F27AA5267E47}" type="presParOf" srcId="{04E07F7F-68E4-43A3-A702-058F8E6FE1F2}" destId="{9F6BFFAC-D07F-47F2-B636-FA97DBF08232}" srcOrd="3" destOrd="0" presId="urn:microsoft.com/office/officeart/2005/8/layout/target3"/>
    <dgm:cxn modelId="{8F04D548-7AFA-4053-977F-E12AE4C15298}" type="presParOf" srcId="{04E07F7F-68E4-43A3-A702-058F8E6FE1F2}" destId="{292AA531-D9CB-43FC-B2F2-905B3162EA6F}" srcOrd="4" destOrd="0" presId="urn:microsoft.com/office/officeart/2005/8/layout/target3"/>
    <dgm:cxn modelId="{50ABD932-A68B-443B-9247-0289BB2F4620}" type="presParOf" srcId="{04E07F7F-68E4-43A3-A702-058F8E6FE1F2}" destId="{5A5BEA06-522D-418A-9E19-911F314CA903}" srcOrd="5" destOrd="0" presId="urn:microsoft.com/office/officeart/2005/8/layout/target3"/>
    <dgm:cxn modelId="{444CF5E7-B042-42E6-85F7-29EF0BC20EB8}" type="presParOf" srcId="{04E07F7F-68E4-43A3-A702-058F8E6FE1F2}" destId="{468A8120-7349-461A-8096-A34B2AA3F474}" srcOrd="6" destOrd="0" presId="urn:microsoft.com/office/officeart/2005/8/layout/target3"/>
    <dgm:cxn modelId="{ADCF50EB-3C64-4534-A153-E0C44E2B0190}" type="presParOf" srcId="{04E07F7F-68E4-43A3-A702-058F8E6FE1F2}" destId="{C4981990-66F1-4C20-A1AD-F7C16606D926}" srcOrd="7" destOrd="0" presId="urn:microsoft.com/office/officeart/2005/8/layout/target3"/>
    <dgm:cxn modelId="{B1E1544D-F54D-46D3-812B-C1AED26AACE2}" type="presParOf" srcId="{04E07F7F-68E4-43A3-A702-058F8E6FE1F2}" destId="{BFF593DB-C86D-4E59-A220-7ACEBCB0FAD4}" srcOrd="8" destOrd="0" presId="urn:microsoft.com/office/officeart/2005/8/layout/target3"/>
    <dgm:cxn modelId="{993C5C4B-ABD5-404D-A55C-DA491A3206E7}" type="presParOf" srcId="{04E07F7F-68E4-43A3-A702-058F8E6FE1F2}" destId="{973651F5-2D61-4D70-9F4E-EC0D6BFC64DC}" srcOrd="9" destOrd="0" presId="urn:microsoft.com/office/officeart/2005/8/layout/target3"/>
    <dgm:cxn modelId="{C2A73769-4C82-4B93-B493-5340B85FACCB}" type="presParOf" srcId="{04E07F7F-68E4-43A3-A702-058F8E6FE1F2}" destId="{59C2EE35-4722-4925-B9E5-6FD56A747F1A}" srcOrd="10" destOrd="0" presId="urn:microsoft.com/office/officeart/2005/8/layout/target3"/>
    <dgm:cxn modelId="{594B9C46-B92D-468A-8378-4455653E6960}" type="presParOf" srcId="{04E07F7F-68E4-43A3-A702-058F8E6FE1F2}" destId="{3ABFA3AD-278F-43D1-AD12-E69CAA862CE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AB72A-3DFF-4CEB-BD9D-E520AA3AFBD7}">
      <dsp:nvSpPr>
        <dsp:cNvPr id="0" name=""/>
        <dsp:cNvSpPr/>
      </dsp:nvSpPr>
      <dsp:spPr>
        <a:xfrm rot="10800000">
          <a:off x="599367" y="3186"/>
          <a:ext cx="9118428" cy="13875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1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Киберпреступность</a:t>
          </a:r>
          <a:r>
            <a:rPr lang="ru-RU" sz="1400" b="1" kern="1200" dirty="0" smtClean="0"/>
            <a:t> может определяться как подкатегория компьютерной преступности. Термин подразумевает преступления, совершенные с использованием сети Интернет или иной компьютерной сети, как компонента преступления. Компьютеры или сети могут быть задействованы в совершении преступлений следующими способами</a:t>
          </a:r>
          <a:r>
            <a:rPr lang="ru-RU" sz="1200" kern="1200" dirty="0" smtClean="0"/>
            <a:t>:</a:t>
          </a:r>
          <a:endParaRPr lang="ru-RU" sz="1200" kern="1200" dirty="0"/>
        </a:p>
      </dsp:txBody>
      <dsp:txXfrm rot="10800000">
        <a:off x="599367" y="3186"/>
        <a:ext cx="9118428" cy="1387572"/>
      </dsp:txXfrm>
    </dsp:sp>
    <dsp:sp modelId="{4B6E7560-1F47-4BC9-9870-385D09394CE8}">
      <dsp:nvSpPr>
        <dsp:cNvPr id="0" name=""/>
        <dsp:cNvSpPr/>
      </dsp:nvSpPr>
      <dsp:spPr>
        <a:xfrm>
          <a:off x="3265576" y="1665682"/>
          <a:ext cx="955193" cy="9551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29DD8-A6C8-4E05-9762-22F6C9451A58}">
      <dsp:nvSpPr>
        <dsp:cNvPr id="0" name=""/>
        <dsp:cNvSpPr/>
      </dsp:nvSpPr>
      <dsp:spPr>
        <a:xfrm rot="10800000">
          <a:off x="1966923" y="1675891"/>
          <a:ext cx="6860913" cy="955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1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Компьютер или сеть могут быть инструментом преступления (использоваться для совершения преступления).</a:t>
          </a:r>
          <a:endParaRPr lang="ru-RU" sz="1900" kern="1200"/>
        </a:p>
      </dsp:txBody>
      <dsp:txXfrm rot="10800000">
        <a:off x="1966923" y="1675891"/>
        <a:ext cx="6860913" cy="955193"/>
      </dsp:txXfrm>
    </dsp:sp>
    <dsp:sp modelId="{E385BCD3-EA66-4345-9790-0A20CCBEAE86}">
      <dsp:nvSpPr>
        <dsp:cNvPr id="0" name=""/>
        <dsp:cNvSpPr/>
      </dsp:nvSpPr>
      <dsp:spPr>
        <a:xfrm>
          <a:off x="1489326" y="1675891"/>
          <a:ext cx="955193" cy="9551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B855-6FE6-4F28-B5A7-A9AEA2839A31}">
      <dsp:nvSpPr>
        <dsp:cNvPr id="0" name=""/>
        <dsp:cNvSpPr/>
      </dsp:nvSpPr>
      <dsp:spPr>
        <a:xfrm rot="10800000">
          <a:off x="1966923" y="2916217"/>
          <a:ext cx="6860913" cy="955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1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Компьютер или сеть могут быть целью преступления (“жертвой”).</a:t>
          </a:r>
          <a:endParaRPr lang="ru-RU" sz="1900" kern="1200"/>
        </a:p>
      </dsp:txBody>
      <dsp:txXfrm rot="10800000">
        <a:off x="1966923" y="2916217"/>
        <a:ext cx="6860913" cy="955193"/>
      </dsp:txXfrm>
    </dsp:sp>
    <dsp:sp modelId="{5CFF36CF-E269-426C-B37C-1829BC12C748}">
      <dsp:nvSpPr>
        <dsp:cNvPr id="0" name=""/>
        <dsp:cNvSpPr/>
      </dsp:nvSpPr>
      <dsp:spPr>
        <a:xfrm>
          <a:off x="1454595" y="2899291"/>
          <a:ext cx="955193" cy="9551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4BD6E-7220-4F91-8CAC-7092AAB5E6FF}">
      <dsp:nvSpPr>
        <dsp:cNvPr id="0" name=""/>
        <dsp:cNvSpPr/>
      </dsp:nvSpPr>
      <dsp:spPr>
        <a:xfrm rot="10800000">
          <a:off x="1966923" y="4156544"/>
          <a:ext cx="6860913" cy="955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21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Компьютер или сеть могут быть использованы для достижения дополнительных целей, которые связанны с преступлением (например, ведение регистрации незаконной продажи наркотиков</a:t>
          </a:r>
          <a:r>
            <a:rPr lang="ru-RU" sz="1100" b="1" kern="1200" dirty="0" smtClean="0"/>
            <a:t>).</a:t>
          </a:r>
          <a:endParaRPr lang="ru-RU" sz="1100" kern="1200" dirty="0"/>
        </a:p>
      </dsp:txBody>
      <dsp:txXfrm rot="10800000">
        <a:off x="1966923" y="4156544"/>
        <a:ext cx="6860913" cy="955193"/>
      </dsp:txXfrm>
    </dsp:sp>
    <dsp:sp modelId="{FC5EE6F7-78A8-4E8E-9492-BF70593F99C2}">
      <dsp:nvSpPr>
        <dsp:cNvPr id="0" name=""/>
        <dsp:cNvSpPr/>
      </dsp:nvSpPr>
      <dsp:spPr>
        <a:xfrm>
          <a:off x="1489326" y="4156544"/>
          <a:ext cx="955193" cy="95519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D3C60-6AE5-4B4C-99BD-B6E24CC11B7A}">
      <dsp:nvSpPr>
        <dsp:cNvPr id="0" name=""/>
        <dsp:cNvSpPr/>
      </dsp:nvSpPr>
      <dsp:spPr>
        <a:xfrm>
          <a:off x="0" y="72180"/>
          <a:ext cx="668311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Мошенничество с электронной почтой и интернет-мошенничество</a:t>
          </a:r>
          <a:endParaRPr lang="ru-RU" sz="1800" kern="1200"/>
        </a:p>
      </dsp:txBody>
      <dsp:txXfrm>
        <a:off x="0" y="72180"/>
        <a:ext cx="6683113" cy="716040"/>
      </dsp:txXfrm>
    </dsp:sp>
    <dsp:sp modelId="{3B9860E9-521A-474D-905F-AE0BD01C347E}">
      <dsp:nvSpPr>
        <dsp:cNvPr id="0" name=""/>
        <dsp:cNvSpPr/>
      </dsp:nvSpPr>
      <dsp:spPr>
        <a:xfrm>
          <a:off x="0" y="840060"/>
          <a:ext cx="668311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Мошенничество с использованием личных данных (кража и злонамеренное использование личной информации)</a:t>
          </a:r>
          <a:endParaRPr lang="ru-RU" sz="1800" kern="1200"/>
        </a:p>
      </dsp:txBody>
      <dsp:txXfrm>
        <a:off x="0" y="840060"/>
        <a:ext cx="6683113" cy="716040"/>
      </dsp:txXfrm>
    </dsp:sp>
    <dsp:sp modelId="{883B49C3-CCFB-40E8-9F27-B8A0F6915DE9}">
      <dsp:nvSpPr>
        <dsp:cNvPr id="0" name=""/>
        <dsp:cNvSpPr/>
      </dsp:nvSpPr>
      <dsp:spPr>
        <a:xfrm>
          <a:off x="0" y="1607940"/>
          <a:ext cx="668311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Кража финансовых данных или данных банковских карт</a:t>
          </a:r>
          <a:endParaRPr lang="ru-RU" sz="1800" kern="1200"/>
        </a:p>
      </dsp:txBody>
      <dsp:txXfrm>
        <a:off x="0" y="1607940"/>
        <a:ext cx="6683113" cy="716040"/>
      </dsp:txXfrm>
    </dsp:sp>
    <dsp:sp modelId="{E3E591F6-2AA5-4575-A779-A07148B20777}">
      <dsp:nvSpPr>
        <dsp:cNvPr id="0" name=""/>
        <dsp:cNvSpPr/>
      </dsp:nvSpPr>
      <dsp:spPr>
        <a:xfrm>
          <a:off x="0" y="2375820"/>
          <a:ext cx="668311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Кража и продажа корпоративных данных</a:t>
          </a:r>
          <a:endParaRPr lang="ru-RU" sz="1800" kern="1200"/>
        </a:p>
      </dsp:txBody>
      <dsp:txXfrm>
        <a:off x="0" y="2375820"/>
        <a:ext cx="6683113" cy="716040"/>
      </dsp:txXfrm>
    </dsp:sp>
    <dsp:sp modelId="{680E3F62-5517-4265-8C2E-6965D5B09DF2}">
      <dsp:nvSpPr>
        <dsp:cNvPr id="0" name=""/>
        <dsp:cNvSpPr/>
      </dsp:nvSpPr>
      <dsp:spPr>
        <a:xfrm>
          <a:off x="0" y="3143699"/>
          <a:ext cx="6683113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Кибершантаж (требование денег для предотвращения кибератаки)</a:t>
          </a:r>
          <a:endParaRPr lang="ru-RU" sz="1800" kern="1200"/>
        </a:p>
      </dsp:txBody>
      <dsp:txXfrm>
        <a:off x="0" y="3143699"/>
        <a:ext cx="6683113" cy="716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129A41-ADDE-4525-9DE6-2D8993E9F941}">
      <dsp:nvSpPr>
        <dsp:cNvPr id="0" name=""/>
        <dsp:cNvSpPr/>
      </dsp:nvSpPr>
      <dsp:spPr>
        <a:xfrm>
          <a:off x="5730239" y="2160579"/>
          <a:ext cx="91440" cy="906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6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F2B75-57D7-4A75-AEB3-DCB41707EA3F}">
      <dsp:nvSpPr>
        <dsp:cNvPr id="0" name=""/>
        <dsp:cNvSpPr/>
      </dsp:nvSpPr>
      <dsp:spPr>
        <a:xfrm>
          <a:off x="1036311" y="3055"/>
          <a:ext cx="9479297" cy="21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Фишеры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Термин «</a:t>
          </a:r>
          <a:r>
            <a:rPr lang="ru-RU" sz="1600" kern="1200" dirty="0" err="1" smtClean="0"/>
            <a:t>фишинг</a:t>
          </a:r>
          <a:r>
            <a:rPr lang="ru-RU" sz="1600" kern="1200" dirty="0" smtClean="0"/>
            <a:t>» обозначает преступную деятельность, в рамках которой используются методы социальной инженерии (манипулирование пользователем, направленное на получение конфиденциальной информации). Целью </a:t>
          </a:r>
          <a:r>
            <a:rPr lang="ru-RU" sz="1600" kern="1200" dirty="0" err="1" smtClean="0"/>
            <a:t>фишинга</a:t>
          </a:r>
          <a:r>
            <a:rPr lang="ru-RU" sz="1600" kern="1200" dirty="0" smtClean="0"/>
            <a:t> является получение доступа к таким конфиденциальным данным, как номера банковских счетов, PIN-коды и т. п.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1036311" y="3055"/>
        <a:ext cx="9479297" cy="2157524"/>
      </dsp:txXfrm>
    </dsp:sp>
    <dsp:sp modelId="{DD92D9DD-98C9-4A75-AFF3-92079F58EF32}">
      <dsp:nvSpPr>
        <dsp:cNvPr id="0" name=""/>
        <dsp:cNvSpPr/>
      </dsp:nvSpPr>
      <dsp:spPr>
        <a:xfrm>
          <a:off x="1021078" y="3066740"/>
          <a:ext cx="9509762" cy="21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Спамеры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Реклама в Интернете является одним из наиболее бурно развивающихся видов рекламы. Ее преимуществами являются минимальные затраты и высокая вероятность непосредственного общения с потребителем. </a:t>
          </a:r>
          <a:br>
            <a:rPr lang="ru-RU" sz="1600" kern="1200" dirty="0" smtClean="0"/>
          </a:br>
          <a:r>
            <a:rPr lang="ru-RU" sz="1600" kern="1200" dirty="0" smtClean="0"/>
            <a:t>К спаму относятся нежелательные рекламные объявления, мистификации и сообщения, предназначенные для распространения вредоносных программ. Доставляемые пользователю неудобства и опасность увеличиваются из-за того, что стоимость рассылки минимальна, а в распоряжении авторов спама есть множество средств для получения новых адресов электронной почты.</a:t>
          </a:r>
          <a:br>
            <a:rPr lang="ru-RU" sz="1600" kern="1200" dirty="0" smtClean="0"/>
          </a:br>
          <a:endParaRPr lang="ru-RU" sz="1600" kern="1200" dirty="0"/>
        </a:p>
      </dsp:txBody>
      <dsp:txXfrm>
        <a:off x="1021078" y="3066740"/>
        <a:ext cx="9509762" cy="21575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840C0-9782-4126-A1A5-1B00A0A65AAC}">
      <dsp:nvSpPr>
        <dsp:cNvPr id="0" name=""/>
        <dsp:cNvSpPr/>
      </dsp:nvSpPr>
      <dsp:spPr>
        <a:xfrm>
          <a:off x="0" y="105254"/>
          <a:ext cx="11201399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 глобальном индексе кибербезопасности (Global Cybersecurity Index) в 2019 году Республика Казахстан занимает 40 место. По данным международных служб по обеспечению кибербезопасноти ежегодно в мире совершается около 556 млн. киберпреступлений, ущерб от которых составляет более 100 млрд. долларов США.</a:t>
          </a:r>
          <a:endParaRPr lang="ru-RU" sz="1800" kern="1200"/>
        </a:p>
      </dsp:txBody>
      <dsp:txXfrm>
        <a:off x="0" y="105254"/>
        <a:ext cx="11201399" cy="9898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0F22B-C468-4F0A-94DF-64769E5B3630}">
      <dsp:nvSpPr>
        <dsp:cNvPr id="0" name=""/>
        <dsp:cNvSpPr/>
      </dsp:nvSpPr>
      <dsp:spPr>
        <a:xfrm>
          <a:off x="14" y="1017532"/>
          <a:ext cx="4838606" cy="1772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этом только на банки второго уровня </a:t>
          </a:r>
          <a:r>
            <a:rPr lang="ru-RU" sz="1700" kern="1200" dirty="0" err="1" smtClean="0"/>
            <a:t>киберпреступники</a:t>
          </a:r>
          <a:r>
            <a:rPr lang="ru-RU" sz="1700" kern="1200" dirty="0" smtClean="0"/>
            <a:t> ежемесячно осуществляют более 5000 попыток мошеннических транзакций. Основными каналами хищения денег являются дистанционные каналы обслуживания (мобильный банкинг, интернет-банкинг и банкоматы).</a:t>
          </a:r>
          <a:endParaRPr lang="ru-RU" sz="1700" kern="1200" dirty="0"/>
        </a:p>
      </dsp:txBody>
      <dsp:txXfrm>
        <a:off x="14" y="1017532"/>
        <a:ext cx="4838606" cy="1772139"/>
      </dsp:txXfrm>
    </dsp:sp>
    <dsp:sp modelId="{50A38468-44B2-4814-AC0F-8CCC48E35C29}">
      <dsp:nvSpPr>
        <dsp:cNvPr id="0" name=""/>
        <dsp:cNvSpPr/>
      </dsp:nvSpPr>
      <dsp:spPr>
        <a:xfrm>
          <a:off x="5859858" y="297715"/>
          <a:ext cx="4838606" cy="2564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течение 2019 года зарегистрировано более 30 обращений казахстанских банков второго уровня в Национальный Банк </a:t>
          </a:r>
          <a:r>
            <a:rPr lang="kk-KZ" sz="1700" kern="1200" dirty="0" smtClean="0"/>
            <a:t>Республики Казахстан </a:t>
          </a:r>
          <a:r>
            <a:rPr lang="ru-RU" sz="1700" kern="1200" dirty="0" smtClean="0"/>
            <a:t>по причине произошедших </a:t>
          </a:r>
          <a:r>
            <a:rPr lang="ru-RU" sz="1700" kern="1200" dirty="0" err="1" smtClean="0"/>
            <a:t>киберинцидентов</a:t>
          </a:r>
          <a:r>
            <a:rPr lang="ru-RU" sz="1700" kern="1200" dirty="0" smtClean="0"/>
            <a:t>. В свою очередь Национальным Банком и Агентством Республики Казахстан по регулированию и развитию финансового рынка подготовлено и направлено более 200 предупреждений и информационных рассылок субъектам финансового рынка. </a:t>
          </a:r>
          <a:endParaRPr lang="ru-RU" sz="1700" kern="1200" dirty="0"/>
        </a:p>
      </dsp:txBody>
      <dsp:txXfrm>
        <a:off x="5859858" y="297715"/>
        <a:ext cx="4838606" cy="256460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F74B7-BF6F-4145-8924-2BC30EF299F1}">
      <dsp:nvSpPr>
        <dsp:cNvPr id="0" name=""/>
        <dsp:cNvSpPr/>
      </dsp:nvSpPr>
      <dsp:spPr>
        <a:xfrm>
          <a:off x="0" y="0"/>
          <a:ext cx="11169770" cy="1148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оперативном уровне для обеспечения </a:t>
          </a:r>
          <a:r>
            <a:rPr lang="ru-RU" sz="1600" kern="1200" dirty="0" err="1" smtClean="0"/>
            <a:t>кибербезопасности</a:t>
          </a:r>
          <a:r>
            <a:rPr lang="ru-RU" sz="1600" kern="1200" dirty="0" smtClean="0"/>
            <a:t> финансового рынка отраслевой центр Агентства способствует внедрению структурированного подхода к управлению инцидентами </a:t>
          </a:r>
          <a:r>
            <a:rPr lang="ru-RU" sz="1600" kern="1200" dirty="0" err="1" smtClean="0"/>
            <a:t>кибербезопасности</a:t>
          </a:r>
          <a:r>
            <a:rPr lang="ru-RU" sz="1600" kern="1200" dirty="0" smtClean="0"/>
            <a:t>. Обеспечение </a:t>
          </a:r>
          <a:r>
            <a:rPr lang="ru-RU" sz="1600" kern="1200" dirty="0" err="1" smtClean="0"/>
            <a:t>кибербезопасности</a:t>
          </a:r>
          <a:r>
            <a:rPr lang="ru-RU" sz="1600" kern="1200" dirty="0" smtClean="0"/>
            <a:t> финансового рынка состоит из четырех ключевых элементов:</a:t>
          </a:r>
          <a:endParaRPr lang="ru-RU" sz="1600" kern="1200" dirty="0"/>
        </a:p>
      </dsp:txBody>
      <dsp:txXfrm>
        <a:off x="0" y="0"/>
        <a:ext cx="11169770" cy="1148983"/>
      </dsp:txXfrm>
    </dsp:sp>
    <dsp:sp modelId="{C7FE4A31-2255-42EF-9ACA-A735D4DE9DBB}">
      <dsp:nvSpPr>
        <dsp:cNvPr id="0" name=""/>
        <dsp:cNvSpPr/>
      </dsp:nvSpPr>
      <dsp:spPr>
        <a:xfrm>
          <a:off x="0" y="1313811"/>
          <a:ext cx="1116977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 мониторинг и обнаружение киберугроз;</a:t>
          </a:r>
          <a:endParaRPr lang="ru-RU" sz="1600" kern="1200"/>
        </a:p>
      </dsp:txBody>
      <dsp:txXfrm>
        <a:off x="0" y="1313811"/>
        <a:ext cx="11169770" cy="879840"/>
      </dsp:txXfrm>
    </dsp:sp>
    <dsp:sp modelId="{3ADFC883-C444-402B-86F1-B30188F5FAA8}">
      <dsp:nvSpPr>
        <dsp:cNvPr id="0" name=""/>
        <dsp:cNvSpPr/>
      </dsp:nvSpPr>
      <dsp:spPr>
        <a:xfrm>
          <a:off x="0" y="2239731"/>
          <a:ext cx="1116977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 профилактика (предотвращение) киберинцидентов;</a:t>
          </a:r>
          <a:endParaRPr lang="ru-RU" sz="1600" kern="1200"/>
        </a:p>
      </dsp:txBody>
      <dsp:txXfrm>
        <a:off x="0" y="2239731"/>
        <a:ext cx="11169770" cy="879840"/>
      </dsp:txXfrm>
    </dsp:sp>
    <dsp:sp modelId="{90323B61-C1A1-437C-88CE-AFE1EC4B850D}">
      <dsp:nvSpPr>
        <dsp:cNvPr id="0" name=""/>
        <dsp:cNvSpPr/>
      </dsp:nvSpPr>
      <dsp:spPr>
        <a:xfrm>
          <a:off x="0" y="3165651"/>
          <a:ext cx="1116977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 реагирование на киберинциденты;</a:t>
          </a:r>
          <a:endParaRPr lang="ru-RU" sz="1600" kern="1200"/>
        </a:p>
      </dsp:txBody>
      <dsp:txXfrm>
        <a:off x="0" y="3165651"/>
        <a:ext cx="11169770" cy="879840"/>
      </dsp:txXfrm>
    </dsp:sp>
    <dsp:sp modelId="{45E4741C-13CC-4D3D-9ED3-6CFBEAC3AB41}">
      <dsp:nvSpPr>
        <dsp:cNvPr id="0" name=""/>
        <dsp:cNvSpPr/>
      </dsp:nvSpPr>
      <dsp:spPr>
        <a:xfrm>
          <a:off x="0" y="4091571"/>
          <a:ext cx="11169770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 повышение осведомленности по вопросам кибербезопасности.</a:t>
          </a:r>
          <a:endParaRPr lang="ru-RU" sz="1600" kern="1200"/>
        </a:p>
      </dsp:txBody>
      <dsp:txXfrm>
        <a:off x="0" y="4091571"/>
        <a:ext cx="11169770" cy="879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A7D0A-56FE-4A65-9883-C69C3152DAE0}">
      <dsp:nvSpPr>
        <dsp:cNvPr id="0" name=""/>
        <dsp:cNvSpPr/>
      </dsp:nvSpPr>
      <dsp:spPr>
        <a:xfrm>
          <a:off x="0" y="0"/>
          <a:ext cx="4149239" cy="41492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E5405-93B6-4829-AB20-E64A91A19B74}">
      <dsp:nvSpPr>
        <dsp:cNvPr id="0" name=""/>
        <dsp:cNvSpPr/>
      </dsp:nvSpPr>
      <dsp:spPr>
        <a:xfrm>
          <a:off x="2074619" y="0"/>
          <a:ext cx="5190236" cy="4149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Необходимо проводить повышение киберграмотности населения по двум направлениям. </a:t>
          </a:r>
          <a:endParaRPr lang="ru-RU" sz="1700" kern="1200"/>
        </a:p>
      </dsp:txBody>
      <dsp:txXfrm>
        <a:off x="2074619" y="0"/>
        <a:ext cx="5190236" cy="1244774"/>
      </dsp:txXfrm>
    </dsp:sp>
    <dsp:sp modelId="{292AA531-D9CB-43FC-B2F2-905B3162EA6F}">
      <dsp:nvSpPr>
        <dsp:cNvPr id="0" name=""/>
        <dsp:cNvSpPr/>
      </dsp:nvSpPr>
      <dsp:spPr>
        <a:xfrm>
          <a:off x="726118" y="1244774"/>
          <a:ext cx="2697002" cy="26970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BEA06-522D-418A-9E19-911F314CA903}">
      <dsp:nvSpPr>
        <dsp:cNvPr id="0" name=""/>
        <dsp:cNvSpPr/>
      </dsp:nvSpPr>
      <dsp:spPr>
        <a:xfrm>
          <a:off x="2074619" y="1244774"/>
          <a:ext cx="5190236" cy="26970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первую очередь, необходимо освещать в средствах массовой информации актуальные методы реагирования на </a:t>
          </a:r>
          <a:r>
            <a:rPr lang="ru-RU" sz="1700" kern="1200" dirty="0" err="1" smtClean="0"/>
            <a:t>киберугрозы</a:t>
          </a:r>
          <a:r>
            <a:rPr lang="ru-RU" sz="1700" kern="1200" dirty="0" smtClean="0"/>
            <a:t>, возникающие при использовании финансовых услуг в Интернете. </a:t>
          </a:r>
          <a:endParaRPr lang="ru-RU" sz="1700" kern="1200" dirty="0"/>
        </a:p>
      </dsp:txBody>
      <dsp:txXfrm>
        <a:off x="2074619" y="1244774"/>
        <a:ext cx="5190236" cy="1244770"/>
      </dsp:txXfrm>
    </dsp:sp>
    <dsp:sp modelId="{C4981990-66F1-4C20-A1AD-F7C16606D926}">
      <dsp:nvSpPr>
        <dsp:cNvPr id="0" name=""/>
        <dsp:cNvSpPr/>
      </dsp:nvSpPr>
      <dsp:spPr>
        <a:xfrm>
          <a:off x="1452234" y="2489544"/>
          <a:ext cx="1244770" cy="12447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593DB-C86D-4E59-A220-7ACEBCB0FAD4}">
      <dsp:nvSpPr>
        <dsp:cNvPr id="0" name=""/>
        <dsp:cNvSpPr/>
      </dsp:nvSpPr>
      <dsp:spPr>
        <a:xfrm>
          <a:off x="2074619" y="2489544"/>
          <a:ext cx="5190236" cy="1244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Второе направление включать разделы, посвященные безопасному получению удаленных финансовых услуг, в программу по повышению финансовой грамотности населения.</a:t>
          </a:r>
          <a:endParaRPr lang="ru-RU" sz="1700" kern="1200"/>
        </a:p>
      </dsp:txBody>
      <dsp:txXfrm>
        <a:off x="2074619" y="2489544"/>
        <a:ext cx="5190236" cy="124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52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308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044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9170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9538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034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817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0226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364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03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479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87BE-930C-B947-A119-2A894FDA03EB}" type="datetimeFigureOut">
              <a:rPr lang="x-none" smtClean="0"/>
              <a:pPr/>
              <a:t>13.10.2021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7053-9FED-1D4C-96E1-C7DF19BB0C0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246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2" y="188640"/>
            <a:ext cx="9157845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2368" y="1196754"/>
            <a:ext cx="7560841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Кафедра «Финансы и учет»</a:t>
            </a:r>
            <a:endParaRPr lang="ru-RU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1" y="4005066"/>
            <a:ext cx="11255403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Цифровые платежи,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кибербезопасность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14: «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Киберпреступность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стратегии </a:t>
            </a:r>
            <a:r>
              <a:rPr lang="ru-RU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кибербезопасносьт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737" y="5661249"/>
            <a:ext cx="98374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</a:rPr>
              <a:t>Дисциплина: Цифровые финансы</a:t>
            </a:r>
          </a:p>
          <a:p>
            <a:r>
              <a:rPr lang="ru-RU" sz="2000" b="1" dirty="0" smtClean="0">
                <a:latin typeface="Arial" panose="020B0604020202020204" pitchFamily="34" charset="0"/>
              </a:rPr>
              <a:t>Преподаватель: </a:t>
            </a:r>
            <a:r>
              <a:rPr lang="ru-RU" sz="2000" b="1" dirty="0" err="1" smtClean="0">
                <a:latin typeface="Arial" panose="020B0604020202020204" pitchFamily="34" charset="0"/>
              </a:rPr>
              <a:t>к.э.н</a:t>
            </a:r>
            <a:r>
              <a:rPr lang="ru-RU" sz="2000" b="1" dirty="0" smtClean="0">
                <a:latin typeface="Arial" panose="020B0604020202020204" pitchFamily="34" charset="0"/>
              </a:rPr>
              <a:t>., и.о </a:t>
            </a:r>
            <a:r>
              <a:rPr lang="kk-KZ" sz="2000" b="1" dirty="0" smtClean="0">
                <a:latin typeface="Arial" panose="020B0604020202020204" pitchFamily="34" charset="0"/>
              </a:rPr>
              <a:t>д</a:t>
            </a:r>
            <a:r>
              <a:rPr lang="ru-RU" sz="2000" b="1" dirty="0" err="1" smtClean="0">
                <a:latin typeface="Arial" panose="020B0604020202020204" pitchFamily="34" charset="0"/>
              </a:rPr>
              <a:t>оцента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Касенова</a:t>
            </a:r>
            <a:r>
              <a:rPr lang="ru-RU" sz="2000" b="1" dirty="0" smtClean="0">
                <a:latin typeface="Arial" panose="020B0604020202020204" pitchFamily="34" charset="0"/>
              </a:rPr>
              <a:t> Г.Е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7" y="1988842"/>
            <a:ext cx="2279439" cy="194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q1spam_2011_pic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855454"/>
            <a:ext cx="9784080" cy="408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186705"/>
            <a:ext cx="8945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/>
              <a:t>Структуры, подвергающиеся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 dirty="0" err="1"/>
              <a:t>кибер</a:t>
            </a:r>
            <a:r>
              <a:rPr lang="ru-RU" altLang="ru-RU" sz="2000" b="1" dirty="0"/>
              <a:t> атакам</a:t>
            </a:r>
          </a:p>
        </p:txBody>
      </p:sp>
    </p:spTree>
    <p:extLst>
      <p:ext uri="{BB962C8B-B14F-4D97-AF65-F5344CB8AC3E}">
        <p14:creationId xmlns:p14="http://schemas.microsoft.com/office/powerpoint/2010/main" xmlns="" val="37130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764373"/>
            <a:ext cx="10058400" cy="63770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кибепреступностью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42463978"/>
              </p:ext>
            </p:extLst>
          </p:nvPr>
        </p:nvGraphicFramePr>
        <p:xfrm>
          <a:off x="336430" y="1402080"/>
          <a:ext cx="11169770" cy="509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643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5414"/>
            <a:ext cx="73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киберграмотности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95746753"/>
              </p:ext>
            </p:extLst>
          </p:nvPr>
        </p:nvGraphicFramePr>
        <p:xfrm>
          <a:off x="827584" y="1443840"/>
          <a:ext cx="7264856" cy="41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ФСРБИТ - Фонд содействия развитию безопасных информационных технолог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20" y="855524"/>
            <a:ext cx="323088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ышение киберграмотности россиян может обойтись бюджету в 250 млн рубл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20" y="4001135"/>
            <a:ext cx="2857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51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858945"/>
              </p:ext>
            </p:extLst>
          </p:nvPr>
        </p:nvGraphicFramePr>
        <p:xfrm>
          <a:off x="563880" y="411480"/>
          <a:ext cx="11109959" cy="5884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5154"/>
                <a:gridCol w="5654805"/>
              </a:tblGrid>
              <a:tr h="476086">
                <a:tc gridSpan="2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регулирования систем обеспечения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субъектов финансового рынка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43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</a:tr>
              <a:tr h="320510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37719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риск-ориентированного подхода на всех этапах регулирования;</a:t>
                      </a:r>
                    </a:p>
                    <a:p>
                      <a:pPr marL="17145" indent="211455" algn="just">
                        <a:spcAft>
                          <a:spcPts val="0"/>
                        </a:spcAft>
                        <a:tabLst>
                          <a:tab pos="37719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37719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финансового сектора актуальной нормативной правовой базой в области информационной безопасности, нацеленной на применение риск-ориентированного подхода;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37719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риск-ориентированного  контроля финансовых организаций в части выполнения требований по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</a:tr>
              <a:tr h="194816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377190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качества процессов обеспечения информационной безопасности в финансовых организациях путем вовлечения руководства организаций через внедрение системы мер воздействия в случае нарушения требований в области кибербезопасности;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377190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регламентация механизмов воздействия на финансовые организации в случае нарушения требований в области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1121" marR="61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540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105664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киберграмотности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населения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360967"/>
            <a:ext cx="10972800" cy="473503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 В последнее время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киберпреступления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, в особенности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кибертерроризм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принимает все более опасный характер, что увеличивает необходимость совершенствования деятельности государственных органов по предотвращению этой опасности.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Борьба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с незаконными действиями в этой области требует соответствующего технического оборудования, а также специальных знаний и навыков в сфере высоких технологий.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последние годы было уделено большое внимание именно указанным сферам, приняты адекватные меры по усовершенствованию возможностей по борьбе с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киберугрозами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для нашей страны.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Если люди всех стран будут знать о разных видах </a:t>
            </a: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киберпреступлений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, то тогда будет действовать поговорка «Предупрежден – значит, вооружен» и тогда никто не попадется в лапы мошенников.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2469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546981-35E5-3447-A599-CAE5153F68AC}"/>
              </a:ext>
            </a:extLst>
          </p:cNvPr>
          <p:cNvSpPr txBox="1"/>
          <p:nvPr/>
        </p:nvSpPr>
        <p:spPr>
          <a:xfrm>
            <a:off x="1852989" y="756796"/>
            <a:ext cx="848601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9407F7-1BF9-AB45-92AC-3A28AC5C0CBD}"/>
              </a:ext>
            </a:extLst>
          </p:cNvPr>
          <p:cNvSpPr txBox="1"/>
          <p:nvPr/>
        </p:nvSpPr>
        <p:spPr>
          <a:xfrm>
            <a:off x="533400" y="1371600"/>
            <a:ext cx="11353800" cy="44012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 утверждении Государственной программы «Цифровой Казахстан» // Постановление Правительства Республики Казахстан от 12 декабря 2017 года № 827//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adilet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Касенова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Г.Е Современные финансовые услуги банков: учебное пособие /</a:t>
            </a:r>
            <a:r>
              <a:rPr lang="kk-KZ" sz="2000" dirty="0" smtClean="0">
                <a:latin typeface="Arial" pitchFamily="34" charset="0"/>
                <a:cs typeface="Arial" pitchFamily="34" charset="0"/>
              </a:rPr>
              <a:t>Қазақ Университеті- Алматы, 2021, 264с.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В. 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Цифровые финансы.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электронная экономика. Свобода или концлагерь? / В. Ю.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Катасонов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«Книжный мир», 2017.600 с.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Ковалев, М. М. Цифровая экономика / М. М. Ковалев, Г. 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Головенчик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– Минск : Изд. центр БГУ, 2018. – 328 с.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К. В. Информационные системы в экономике: учебник / К. 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Балдин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В. Б. Уткин. – 7-е изд. – М.: Дашков и К, 2017. – 395 с. 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Капитализация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криптовалют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https://coinmarketcap.com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economy &amp; society in the EU http://ec.europa.eu/eurostat/cache/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infographs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/2018/index.html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https://ec.europa.eu/eurostat/web/main/home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32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983D9D-F4C1-5F4A-B299-97341216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242A53-6CF0-9D4C-AA5C-45629DC5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8997"/>
            <a:ext cx="10972800" cy="4103814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киберпреступности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Типы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киберпреступлений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Влияние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COVID 19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киберпреступление</a:t>
            </a:r>
            <a:endParaRPr lang="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alt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киберпреступников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борьбы 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кибепреступностью</a:t>
            </a:r>
            <a:endParaRPr lang="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ru-RU" sz="2000" b="1" dirty="0" smtClean="0"/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3629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64" y="280372"/>
            <a:ext cx="11057931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Понятие </a:t>
            </a:r>
            <a:r>
              <a:rPr lang="ru-RU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киберпреступности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64" y="3381152"/>
            <a:ext cx="1122883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Киберпреступность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это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незаконные действия, которые осуществляются людьми, использующими информационные технологии для преступных целей.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основных видов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киберпреступности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выделяют распространение вредоносных программ, взлом паролей, кражу номеров кредитных карт и других банковских реквизитов, а также распространение противоправной информации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клеветы)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через Интернет, а также мошенничество. </a:t>
            </a:r>
          </a:p>
        </p:txBody>
      </p:sp>
      <p:sp>
        <p:nvSpPr>
          <p:cNvPr id="3" name="AutoShape 2" descr="Киберпреступность в 2020 году взлетела почти на 70 % — злоумышленники  заработали более $4 мл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Киберпреступность в 2020 году взлетела почти на 70 % — злоумышленники  заработали более $4 млр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6066"/>
            <a:ext cx="303276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ащитим себя от киберпреступности - Следственного комитета Российской  Федерации по Самарской обла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160" y="1423372"/>
            <a:ext cx="3241992" cy="1454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3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59848619"/>
              </p:ext>
            </p:extLst>
          </p:nvPr>
        </p:nvGraphicFramePr>
        <p:xfrm>
          <a:off x="0" y="1127125"/>
          <a:ext cx="10317163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23230" y="455414"/>
            <a:ext cx="5591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</a:t>
            </a:r>
            <a:r>
              <a:rPr 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киберпреступности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2.</a:t>
            </a:r>
            <a:r>
              <a:rPr lang="ru-RU" b="1" dirty="0" smtClean="0"/>
              <a:t>Типы </a:t>
            </a:r>
            <a:r>
              <a:rPr lang="ru-RU" b="1" dirty="0"/>
              <a:t>киберпреступлений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346389"/>
              </p:ext>
            </p:extLst>
          </p:nvPr>
        </p:nvGraphicFramePr>
        <p:xfrm>
          <a:off x="707037" y="1608445"/>
          <a:ext cx="6683114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то такое киберпреступность👨⚕️ Общие формы киберпреступности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654" y="1726625"/>
            <a:ext cx="4101309" cy="41013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4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988583"/>
            <a:ext cx="10134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неправомерный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 к компьютерной информации (срыв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танционных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занятий, осуществление несанкционированного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дистанционного управления компьютерами пользователей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обман граждан путем создания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фишинговых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сайтов, ≪продаю-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≫ вакцину, антисептики и иные методы борьбы с корона-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вирусной инфекцией (посредством данных сайтов преступники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обманным путем получают личные данные пользователей, в том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числе данных от банковских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сервисов)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заведомо ложной информации об эпидемии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COVID-19 и мерах, принимаемых государством в сложившейся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ситуации, что является наказуемым в соответствии с действую-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852368"/>
            <a:ext cx="96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классификация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киберпреступлений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число которых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возрас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тает на фоне распространения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инфекции, может быть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представлена следующим образом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Рисунок 5" descr="Медицинский центр Алматы - Центр Израильской Медицины - Ответы на часто  задаваемые вопросы по COVID-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0585" y="1847970"/>
            <a:ext cx="2983230" cy="18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Интерактивный дашбоард: COVID-19 в Центральной Аз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6280" y="4075487"/>
            <a:ext cx="3510366" cy="23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3266" y="530542"/>
            <a:ext cx="6820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Влияние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COVID 19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киберпреступление</a:t>
            </a:r>
            <a:endParaRPr lang="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50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6612723"/>
              </p:ext>
            </p:extLst>
          </p:nvPr>
        </p:nvGraphicFramePr>
        <p:xfrm>
          <a:off x="0" y="822960"/>
          <a:ext cx="11551920" cy="52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89929" y="362584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000" b="1" dirty="0" smtClean="0"/>
              <a:t>4.</a:t>
            </a:r>
            <a:r>
              <a:rPr lang="ru-RU" altLang="ru-RU" sz="2000" b="1" dirty="0" smtClean="0"/>
              <a:t>Виды </a:t>
            </a:r>
            <a:r>
              <a:rPr lang="ru-RU" altLang="ru-RU" sz="2000" b="1" dirty="0" err="1"/>
              <a:t>киберпреступников</a:t>
            </a:r>
            <a:r>
              <a:rPr lang="ru-RU" alt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6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484555"/>
            <a:ext cx="926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Обзор положения </a:t>
            </a:r>
            <a:r>
              <a:rPr lang="ru-RU" sz="2400" b="1" dirty="0" err="1"/>
              <a:t>киберустойчивости</a:t>
            </a:r>
            <a:r>
              <a:rPr lang="ru-RU" sz="2400" b="1" dirty="0"/>
              <a:t> и </a:t>
            </a:r>
            <a:r>
              <a:rPr lang="ru-RU" sz="2400" b="1" dirty="0" err="1"/>
              <a:t>кибербезопасности</a:t>
            </a:r>
            <a:r>
              <a:rPr lang="ru-RU" sz="2400" b="1" dirty="0"/>
              <a:t> на финансовом рынке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436638"/>
          <a:ext cx="112014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32257584"/>
              </p:ext>
            </p:extLst>
          </p:nvPr>
        </p:nvGraphicFramePr>
        <p:xfrm>
          <a:off x="426720" y="3642807"/>
          <a:ext cx="106984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Киберграмотность — что это такое и зачем это нужно? Банальный пост -  Yvision.k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55" y="2636966"/>
            <a:ext cx="4690745" cy="18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ксперты отметили важность финансирования борьбы с киберпреступностью в  России - Газета.R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120" y="2647608"/>
            <a:ext cx="5099050" cy="11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82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350520" y="692727"/>
            <a:ext cx="10748883" cy="5392241"/>
            <a:chOff x="0" y="144"/>
            <a:chExt cx="5730" cy="4025"/>
          </a:xfrm>
        </p:grpSpPr>
        <p:grpSp>
          <p:nvGrpSpPr>
            <p:cNvPr id="13314" name="Группа 10"/>
            <p:cNvGrpSpPr>
              <a:grpSpLocks/>
            </p:cNvGrpSpPr>
            <p:nvPr/>
          </p:nvGrpSpPr>
          <p:grpSpPr bwMode="auto">
            <a:xfrm>
              <a:off x="0" y="288"/>
              <a:ext cx="2400" cy="3767"/>
              <a:chOff x="0" y="457200"/>
              <a:chExt cx="3810000" cy="5979662"/>
            </a:xfrm>
          </p:grpSpPr>
          <p:grpSp>
            <p:nvGrpSpPr>
              <p:cNvPr id="13321" name="Group 8"/>
              <p:cNvGrpSpPr>
                <a:grpSpLocks/>
              </p:cNvGrpSpPr>
              <p:nvPr/>
            </p:nvGrpSpPr>
            <p:grpSpPr bwMode="auto">
              <a:xfrm>
                <a:off x="0" y="457200"/>
                <a:ext cx="3810000" cy="4729163"/>
                <a:chOff x="1680" y="2064"/>
                <a:chExt cx="2400" cy="2979"/>
              </a:xfrm>
            </p:grpSpPr>
            <p:pic>
              <p:nvPicPr>
                <p:cNvPr id="13323" name="Picture 4" descr="v10031001l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2064"/>
                  <a:ext cx="1717" cy="2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24" name="Rectangle 7"/>
                <p:cNvSpPr>
                  <a:spLocks noChangeArrowheads="1"/>
                </p:cNvSpPr>
                <p:nvPr/>
              </p:nvSpPr>
              <p:spPr bwMode="auto">
                <a:xfrm>
                  <a:off x="1680" y="4176"/>
                  <a:ext cx="2400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</p:grpSp>
          <p:sp>
            <p:nvSpPr>
              <p:cNvPr id="13322" name="Text Box 9"/>
              <p:cNvSpPr txBox="1">
                <a:spLocks noChangeArrowheads="1"/>
              </p:cNvSpPr>
              <p:nvPr/>
            </p:nvSpPr>
            <p:spPr bwMode="auto">
              <a:xfrm>
                <a:off x="381000" y="6067530"/>
                <a:ext cx="2667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dirty="0"/>
                  <a:t>Типы </a:t>
                </a:r>
                <a:r>
                  <a:rPr lang="ru-RU" altLang="ru-RU" dirty="0" err="1"/>
                  <a:t>кибератак</a:t>
                </a:r>
                <a:endParaRPr lang="ru-RU" altLang="ru-RU" dirty="0"/>
              </a:p>
            </p:txBody>
          </p:sp>
        </p:grpSp>
        <p:sp>
          <p:nvSpPr>
            <p:cNvPr id="13319" name="Text Box 10"/>
            <p:cNvSpPr txBox="1">
              <a:spLocks noChangeArrowheads="1"/>
            </p:cNvSpPr>
            <p:nvPr/>
          </p:nvSpPr>
          <p:spPr bwMode="auto">
            <a:xfrm>
              <a:off x="1872" y="3893"/>
              <a:ext cx="220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dirty="0"/>
            </a:p>
          </p:txBody>
        </p:sp>
        <p:grpSp>
          <p:nvGrpSpPr>
            <p:cNvPr id="13316" name="Group 13"/>
            <p:cNvGrpSpPr>
              <a:grpSpLocks/>
            </p:cNvGrpSpPr>
            <p:nvPr/>
          </p:nvGrpSpPr>
          <p:grpSpPr bwMode="auto">
            <a:xfrm>
              <a:off x="2608" y="144"/>
              <a:ext cx="3122" cy="3887"/>
              <a:chOff x="2608" y="144"/>
              <a:chExt cx="3122" cy="3887"/>
            </a:xfrm>
          </p:grpSpPr>
          <p:pic>
            <p:nvPicPr>
              <p:cNvPr id="13317" name="Picture 11" descr="Географическое происхождение кибер-атак в 2009 г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144"/>
                <a:ext cx="3101" cy="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8" name="Rectangle 12"/>
              <p:cNvSpPr>
                <a:spLocks noChangeArrowheads="1"/>
              </p:cNvSpPr>
              <p:nvPr/>
            </p:nvSpPr>
            <p:spPr bwMode="auto">
              <a:xfrm>
                <a:off x="3810" y="1998"/>
                <a:ext cx="1920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dirty="0"/>
                  <a:t>Географическое происхождение </a:t>
                </a:r>
                <a:r>
                  <a:rPr lang="ru-RU" altLang="ru-RU" sz="1200" dirty="0" err="1"/>
                  <a:t>кибератак</a:t>
                </a:r>
                <a:endParaRPr lang="ru-RU" altLang="ru-RU" sz="1200" dirty="0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413164" y="43934"/>
            <a:ext cx="514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/>
              <a:t>Географическое происхождение </a:t>
            </a:r>
            <a:r>
              <a:rPr lang="ru-RU" altLang="ru-RU" sz="2400" b="1" dirty="0" err="1"/>
              <a:t>кибератак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29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914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КАЗАХСКИЙ НАЦИОНАЛЬНЫЙ УНИВЕРСИТЕТ ИМ. АЛЬ-ФАРАБИ</vt:lpstr>
      <vt:lpstr>Содержание:</vt:lpstr>
      <vt:lpstr> 1.Понятие киберпреступности</vt:lpstr>
      <vt:lpstr>Слайд 4</vt:lpstr>
      <vt:lpstr>2.Типы киберпреступлений </vt:lpstr>
      <vt:lpstr>Слайд 6</vt:lpstr>
      <vt:lpstr>Слайд 7</vt:lpstr>
      <vt:lpstr>Слайд 8</vt:lpstr>
      <vt:lpstr>Слайд 9</vt:lpstr>
      <vt:lpstr>Слайд 10</vt:lpstr>
      <vt:lpstr> 5.Способы борьбы с кибепреступностью</vt:lpstr>
      <vt:lpstr>Слайд 12</vt:lpstr>
      <vt:lpstr>Слайд 13</vt:lpstr>
      <vt:lpstr>Повышение киберграмотности населения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Aishe Aliyeva</dc:creator>
  <cp:lastModifiedBy>Гульмира</cp:lastModifiedBy>
  <cp:revision>203</cp:revision>
  <dcterms:created xsi:type="dcterms:W3CDTF">2020-09-25T15:18:15Z</dcterms:created>
  <dcterms:modified xsi:type="dcterms:W3CDTF">2021-10-13T12:39:18Z</dcterms:modified>
</cp:coreProperties>
</file>